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72" r:id="rId4"/>
    <p:sldId id="262" r:id="rId5"/>
    <p:sldId id="271" r:id="rId6"/>
    <p:sldId id="285" r:id="rId7"/>
    <p:sldId id="286" r:id="rId8"/>
    <p:sldId id="263" r:id="rId9"/>
    <p:sldId id="274" r:id="rId10"/>
    <p:sldId id="268" r:id="rId11"/>
    <p:sldId id="269" r:id="rId12"/>
    <p:sldId id="270" r:id="rId13"/>
    <p:sldId id="287" r:id="rId14"/>
    <p:sldId id="289" r:id="rId15"/>
    <p:sldId id="273" r:id="rId16"/>
    <p:sldId id="288" r:id="rId17"/>
    <p:sldId id="275" r:id="rId18"/>
    <p:sldId id="29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4364" autoAdjust="0"/>
  </p:normalViewPr>
  <p:slideViewPr>
    <p:cSldViewPr snapToGrid="0" showGuides="1">
      <p:cViewPr varScale="1">
        <p:scale>
          <a:sx n="73" d="100"/>
          <a:sy n="73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6854-0CEC-49C0-BAC7-87A8B6EACF3B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A45F-0663-4147-9002-9CE4E2D43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A45F-0663-4147-9002-9CE4E2D4309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3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9CF-2A6E-42E7-8EB2-3E92E12F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38DDF-EBDE-463B-9805-BF571AC9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793B8-3613-47CD-BD5A-F496AD3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BA4F4-4930-4DB8-831E-3C61E491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E30F7-10D0-4627-BBBE-E070A3A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9DE4-7269-4AE0-B5E7-BE287A2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EBFB2-5B22-49E5-9E5A-6B56581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D317D-8A0B-4EE4-BE35-ACADAB1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55AF7-F527-4AB6-A2AB-E426F3E3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D2D4D-595E-4673-AE64-B3C6124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94C50-C44F-4661-9EAD-DC07228B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9F34C-9A24-4894-90CB-F105765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0E6BC-9E15-4A00-8142-0DF545F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B6BE-969D-4E4C-A8F8-F190FB8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3D7B1-6678-48D1-8ADF-F102390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47AD-FBD4-4C22-9CE2-30C631F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30B0E-E16D-4231-95B7-B6650AD6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4EA67-AC59-4536-8CEF-290F0E7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3AC1-9EE1-4902-ACDF-06ECF16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A1A01-1D1F-4B64-A6FA-1B2A62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E1CF-3A7E-4008-BCED-858691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204EF-2FD2-4C4F-B76A-FC83B886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D4375-18B8-4096-B93B-B6CFDD84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A97C87-64F9-4F82-A977-7F3F1F6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C00E-FEBD-4F5C-AB22-D743325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4048-30C3-4015-A04D-B18D972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5A920-4A59-4B95-934F-61E89143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75BC4-EAB2-49BE-B907-636B2E33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03782C-B99B-494D-964E-935503BD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E14ED-71C2-47E3-8CC9-CF5A73F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5FF64-2A05-4C94-9C69-DA5EC85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6166C-E243-42B1-9FE8-636DF1E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52E09-D8E7-4CA9-9435-A2A488F5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2C30-EEBF-4550-84B2-5663A923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4B6981-6972-443D-A2DC-62C46B5E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D7EB69-45A8-48DF-9DC8-EF536195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4D8C1-0253-424A-B3CD-1E3421D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C7EA52-91D6-4586-9D4A-75D4549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CAAAB2-EDC5-425D-831C-0076370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5714-B81B-4014-90D7-354CBD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C1287C-84E2-4EE0-BD58-A6EA5CB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0E511-3061-4B1E-9F76-9E561FF0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8FBDB1-CA12-4BE8-BD4A-98CE6BD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03B8A3-4E54-4E53-8998-BF554BD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DA1607-2954-44A9-95CC-7638F8B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5C31A-3E7A-41F4-B55E-EA0CBBAF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B9C-036E-45A0-850D-EC0C6059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E8BB-6885-4729-A59F-15D9E707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7A2D9-B731-46FE-B7C7-3470EB65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C2A73-DF9E-451D-BB84-717B3D5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D0F66-DBEF-4826-840C-43DB69C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C7641-2C25-45E0-BB7D-7424EE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7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E343-A8CA-4393-93D8-9C99DDD4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C7846-7E9A-40D1-8E32-1606A344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4ECC8-DAF4-4CD7-A9AD-F0F606BC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F91B74-C060-41C3-B7D9-2C05C04E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7690-7B87-47E2-AF0A-8EE3E67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15A-8D9F-45C3-B13C-40634CFC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CB9ED7-C939-4D44-AD3B-BE7641FA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E8E4A-9BCD-4EBB-A6ED-4789F0A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D226-EEDD-440D-AEAF-EF79F8B0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CE1F2-7EF8-4FDA-A477-1AE265D2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558AD-7868-4918-9D89-EABF2759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D31B38-68BB-4229-A2D7-1694BBECE0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hi-sbis.saude.ws/ojs-jhi/index.php/jhi-sbis/article/view/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psjv.fiocruz.br/publicacao/livro/informacao-e-diagnostico-de-situaca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jv.fiocruz.br/publicacao/livro/informacao-e-diagnostico-de-situaca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aoemsaude.net/principais-topicos-da-politica-nacional-de-triagem-neonatal/" TargetMode="External"/><Relationship Id="rId2" Type="http://schemas.openxmlformats.org/officeDocument/2006/relationships/hyperlink" Target="https://gestaoemsaude.net/componentes-da-rede-cegonh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2B65E-1B3F-4ECD-B3B5-6178503B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0100" y="222867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 !!!!!!!!!!!!!!!!!   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NÃO PODE SER FILMADA OU GRAVADA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4" y="1519691"/>
            <a:ext cx="11763316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4" y="2293711"/>
            <a:ext cx="10869542" cy="47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519691"/>
            <a:ext cx="117983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4" y="2278250"/>
            <a:ext cx="10383699" cy="45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2433232"/>
            <a:ext cx="12017335" cy="4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Epidemiológicas 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/>
              <a:t>SINAN – Sistema de Informação de Agravos e </a:t>
            </a:r>
            <a:r>
              <a:rPr lang="pt-BR" sz="2400" b="1" dirty="0" smtClean="0"/>
              <a:t>Notificação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de </a:t>
            </a:r>
            <a:r>
              <a:rPr lang="pt-BR" sz="2400" b="1" dirty="0" smtClean="0"/>
              <a:t>Mortalidade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SINASC- Sistema de Informação de Nascidos </a:t>
            </a:r>
            <a:r>
              <a:rPr lang="pt-BR" sz="2400" b="1" dirty="0" smtClean="0"/>
              <a:t>Vivos</a:t>
            </a:r>
            <a:endParaRPr lang="pt-B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677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TUTORIAL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EXEMPLO 1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Epidemiológicas </a:t>
            </a:r>
            <a:r>
              <a:rPr lang="pt-BR" sz="2400" dirty="0">
                <a:solidFill>
                  <a:srgbClr val="00B0F0"/>
                </a:solidFill>
              </a:rPr>
              <a:t>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691"/>
            <a:ext cx="118999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62200"/>
            <a:ext cx="11772900" cy="4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19691"/>
            <a:ext cx="119126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12319000" cy="5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28" y="1519691"/>
            <a:ext cx="105156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12192000" cy="4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9691"/>
            <a:ext cx="120015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062"/>
            <a:ext cx="12192000" cy="63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Disciplina: Saúde Coletiva III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4000" b="1" dirty="0" smtClean="0">
                <a:solidFill>
                  <a:srgbClr val="FFFF00"/>
                </a:solidFill>
              </a:rPr>
              <a:t>Módulo: Sistemas de Informação em Saúde</a:t>
            </a:r>
            <a:r>
              <a:rPr lang="pt-BR" b="1" dirty="0" smtClean="0">
                <a:solidFill>
                  <a:srgbClr val="FFFF00"/>
                </a:solidFill>
              </a:rPr>
              <a:t/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0070C0"/>
                </a:solidFill>
              </a:rPr>
              <a:t>Prof. Augusto Cesar C Cardoso</a:t>
            </a:r>
            <a:endParaRPr lang="pt-BR" sz="31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935514"/>
            <a:ext cx="1173480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Aula 1 – Objetivos:</a:t>
            </a:r>
          </a:p>
          <a:p>
            <a:endParaRPr lang="pt-BR" b="1" dirty="0"/>
          </a:p>
          <a:p>
            <a:r>
              <a:rPr lang="pt-BR" b="1" dirty="0" smtClean="0"/>
              <a:t>Introduzir </a:t>
            </a:r>
            <a:r>
              <a:rPr lang="pt-BR" b="1" dirty="0"/>
              <a:t>conceitos básicos </a:t>
            </a:r>
            <a:r>
              <a:rPr lang="pt-BR" b="1" dirty="0" smtClean="0"/>
              <a:t>de Sistema de Informações em Saúde (SIS)</a:t>
            </a:r>
          </a:p>
          <a:p>
            <a:endParaRPr lang="pt-BR" b="1" dirty="0" smtClean="0"/>
          </a:p>
          <a:p>
            <a:r>
              <a:rPr lang="pt-BR" b="1" dirty="0"/>
              <a:t>Tabular dados de saúde e produzir informações de saúde (</a:t>
            </a:r>
            <a:r>
              <a:rPr lang="pt-BR" b="1" dirty="0" err="1"/>
              <a:t>Tabnet</a:t>
            </a:r>
            <a:r>
              <a:rPr lang="pt-BR" b="1" dirty="0"/>
              <a:t>/DATASUS)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1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0"/>
            <a:ext cx="1219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12192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</a:rPr>
              <a:t>Tabnet</a:t>
            </a:r>
            <a:r>
              <a:rPr lang="pt-BR" b="1" dirty="0" smtClean="0">
                <a:solidFill>
                  <a:srgbClr val="FFFF00"/>
                </a:solidFill>
              </a:rPr>
              <a:t>/DATASUS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12192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12192000" cy="4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frequência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12192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smtClean="0">
                <a:solidFill>
                  <a:srgbClr val="FFFF00"/>
                </a:solidFill>
              </a:rPr>
              <a:t>                               TAREFAS E PRAZOS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764381"/>
            <a:ext cx="119507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TAREFA 1</a:t>
            </a:r>
          </a:p>
          <a:p>
            <a:pPr marL="0" indent="0">
              <a:buNone/>
            </a:pPr>
            <a:r>
              <a:rPr lang="pt-BR" sz="2400" dirty="0" smtClean="0"/>
              <a:t>Ler o artigo abaixo e postar, individualmente, no Fórum de Discussão do AVA, 1 destaque considerado importante sobre Sistema de Informação em Saúde (SIS).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Valor: 4 pontos</a:t>
            </a:r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TAREFA 2</a:t>
            </a:r>
            <a:endParaRPr lang="pt-B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/>
              <a:t>Tabular no </a:t>
            </a:r>
            <a:r>
              <a:rPr lang="pt-BR" sz="2400" dirty="0" err="1" smtClean="0"/>
              <a:t>Tabnet</a:t>
            </a:r>
            <a:r>
              <a:rPr lang="pt-BR" sz="2400" dirty="0" smtClean="0"/>
              <a:t>/DATASUS </a:t>
            </a:r>
            <a:r>
              <a:rPr lang="pt-BR" sz="2400" dirty="0"/>
              <a:t>e postar, individualmente, no Fórum de Discussão do </a:t>
            </a:r>
            <a:r>
              <a:rPr lang="pt-BR" sz="2400"/>
              <a:t>AVA</a:t>
            </a:r>
            <a:r>
              <a:rPr lang="pt-BR" sz="2400" smtClean="0"/>
              <a:t>, </a:t>
            </a:r>
            <a:r>
              <a:rPr lang="pt-BR" sz="2400" dirty="0" smtClean="0"/>
              <a:t>em Tabela/Planilha Excel a resposta ao problema 1: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Problema 1</a:t>
            </a:r>
          </a:p>
          <a:p>
            <a:pPr marL="0" indent="0">
              <a:buNone/>
            </a:pPr>
            <a:r>
              <a:rPr lang="pt-BR" sz="2400" b="1" dirty="0"/>
              <a:t>Qual é a frequência de </a:t>
            </a:r>
            <a:r>
              <a:rPr lang="pt-BR" sz="2400" b="1" dirty="0" smtClean="0"/>
              <a:t>...?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 smtClean="0"/>
              <a:t>Valor: 5 pontos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89327"/>
              </p:ext>
            </p:extLst>
          </p:nvPr>
        </p:nvGraphicFramePr>
        <p:xfrm>
          <a:off x="139700" y="2501899"/>
          <a:ext cx="10718800" cy="720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2868">
                  <a:extLst>
                    <a:ext uri="{9D8B030D-6E8A-4147-A177-3AD203B41FA5}">
                      <a16:colId xmlns:a16="http://schemas.microsoft.com/office/drawing/2014/main" val="2186916955"/>
                    </a:ext>
                  </a:extLst>
                </a:gridCol>
                <a:gridCol w="889658">
                  <a:extLst>
                    <a:ext uri="{9D8B030D-6E8A-4147-A177-3AD203B41FA5}">
                      <a16:colId xmlns:a16="http://schemas.microsoft.com/office/drawing/2014/main" val="2146868220"/>
                    </a:ext>
                  </a:extLst>
                </a:gridCol>
                <a:gridCol w="889658">
                  <a:extLst>
                    <a:ext uri="{9D8B030D-6E8A-4147-A177-3AD203B41FA5}">
                      <a16:colId xmlns:a16="http://schemas.microsoft.com/office/drawing/2014/main" val="3058290859"/>
                    </a:ext>
                  </a:extLst>
                </a:gridCol>
                <a:gridCol w="889658">
                  <a:extLst>
                    <a:ext uri="{9D8B030D-6E8A-4147-A177-3AD203B41FA5}">
                      <a16:colId xmlns:a16="http://schemas.microsoft.com/office/drawing/2014/main" val="2453252145"/>
                    </a:ext>
                  </a:extLst>
                </a:gridCol>
                <a:gridCol w="876958">
                  <a:extLst>
                    <a:ext uri="{9D8B030D-6E8A-4147-A177-3AD203B41FA5}">
                      <a16:colId xmlns:a16="http://schemas.microsoft.com/office/drawing/2014/main" val="2021322531"/>
                    </a:ext>
                  </a:extLst>
                </a:gridCol>
              </a:tblGrid>
              <a:tr h="36830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Marin, H. F. Sistemas de informação em saúde: considerações gerais. </a:t>
                      </a:r>
                      <a:r>
                        <a:rPr lang="pt-BR" sz="1800" b="1" u="none" strike="noStrike" dirty="0">
                          <a:effectLst/>
                        </a:rPr>
                        <a:t>J Health </a:t>
                      </a:r>
                      <a:r>
                        <a:rPr lang="pt-BR" sz="1800" b="1" u="none" strike="noStrike" dirty="0" err="1">
                          <a:effectLst/>
                        </a:rPr>
                        <a:t>Inform</a:t>
                      </a:r>
                      <a:r>
                        <a:rPr lang="pt-BR" sz="1800" u="none" strike="noStrike" dirty="0">
                          <a:effectLst/>
                        </a:rPr>
                        <a:t>, v. 2, n. 1, p. 20-24, 2010.  </a:t>
                      </a:r>
                      <a:endParaRPr lang="pt-BR" sz="18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Disponível em </a:t>
                      </a:r>
                      <a:r>
                        <a:rPr lang="pt-BR" sz="1400" u="sng" strike="noStrike" dirty="0" smtClean="0">
                          <a:effectLst/>
                          <a:hlinkClick r:id="rId2"/>
                        </a:rPr>
                        <a:t>&lt; http://www.jhi-sbis.saude.ws/ojs-jhi/index.php/jhi-sbis/article/view/4&gt;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7754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endParaRPr lang="pt-BR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763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Objetivos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36914"/>
            <a:ext cx="11460480" cy="542108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Introduzir </a:t>
            </a:r>
            <a:r>
              <a:rPr lang="pt-BR" b="1" dirty="0">
                <a:solidFill>
                  <a:srgbClr val="0070C0"/>
                </a:solidFill>
              </a:rPr>
              <a:t>conceitos básicos </a:t>
            </a:r>
            <a:r>
              <a:rPr lang="pt-BR" b="1" dirty="0" smtClean="0">
                <a:solidFill>
                  <a:srgbClr val="0070C0"/>
                </a:solidFill>
              </a:rPr>
              <a:t>de </a:t>
            </a:r>
            <a:r>
              <a:rPr lang="pt-BR" b="1" dirty="0">
                <a:solidFill>
                  <a:srgbClr val="0070C0"/>
                </a:solidFill>
              </a:rPr>
              <a:t>Sistema de Informações em </a:t>
            </a:r>
            <a:r>
              <a:rPr lang="pt-BR" b="1" dirty="0" smtClean="0">
                <a:solidFill>
                  <a:srgbClr val="0070C0"/>
                </a:solidFill>
              </a:rPr>
              <a:t>Saúde (SIS)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Vivemos na sociedade da Informação e grande parte das nossas ações são registradas </a:t>
            </a:r>
            <a:r>
              <a:rPr lang="pt-BR" b="1" dirty="0"/>
              <a:t>em um Sistema de </a:t>
            </a:r>
            <a:r>
              <a:rPr lang="pt-BR" b="1" dirty="0" smtClean="0"/>
              <a:t>Informação </a:t>
            </a:r>
            <a:r>
              <a:rPr lang="pt-BR" b="1" dirty="0"/>
              <a:t>(SI</a:t>
            </a:r>
            <a:r>
              <a:rPr lang="pt-BR" b="1" dirty="0" smtClean="0"/>
              <a:t>).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 Hoje, no SUS, convivemos com uma grande quantidade de informações produzidas dentro do sistema de saúde e registradas nos SIS.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Podemos </a:t>
            </a:r>
            <a:r>
              <a:rPr lang="pt-BR" b="1" dirty="0"/>
              <a:t>definir o processo de produção da </a:t>
            </a:r>
            <a:r>
              <a:rPr lang="pt-BR" b="1" dirty="0" smtClean="0"/>
              <a:t>informação, utilizando os SIS, como </a:t>
            </a:r>
            <a:r>
              <a:rPr lang="pt-BR" b="1" dirty="0"/>
              <a:t>um conjunto sistematizado de processos de coleta </a:t>
            </a:r>
            <a:r>
              <a:rPr lang="pt-BR" b="1" dirty="0" smtClean="0"/>
              <a:t>e processamento de dados, análise e disseminação da informação que apoiam o planejamento, a avaliação a tomada de decisões e a gestão.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504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Objetivos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320"/>
            <a:ext cx="10515600" cy="5620580"/>
          </a:xfrm>
        </p:spPr>
        <p:txBody>
          <a:bodyPr>
            <a:normAutofit fontScale="55000" lnSpcReduction="20000"/>
          </a:bodyPr>
          <a:lstStyle/>
          <a:p>
            <a:r>
              <a:rPr lang="pt-BR" sz="3400" b="1" dirty="0" smtClean="0">
                <a:solidFill>
                  <a:srgbClr val="0070C0"/>
                </a:solidFill>
              </a:rPr>
              <a:t>Introduzir </a:t>
            </a:r>
            <a:r>
              <a:rPr lang="pt-BR" sz="3400" b="1" dirty="0">
                <a:solidFill>
                  <a:srgbClr val="0070C0"/>
                </a:solidFill>
              </a:rPr>
              <a:t>conceitos básicos </a:t>
            </a:r>
            <a:r>
              <a:rPr lang="pt-BR" sz="3400" b="1" dirty="0" smtClean="0">
                <a:solidFill>
                  <a:srgbClr val="0070C0"/>
                </a:solidFill>
              </a:rPr>
              <a:t>de </a:t>
            </a:r>
            <a:r>
              <a:rPr lang="pt-BR" sz="3400" b="1" dirty="0">
                <a:solidFill>
                  <a:srgbClr val="0070C0"/>
                </a:solidFill>
              </a:rPr>
              <a:t>Sistema de Informações em </a:t>
            </a:r>
            <a:r>
              <a:rPr lang="pt-BR" sz="3400" b="1" dirty="0" smtClean="0">
                <a:solidFill>
                  <a:srgbClr val="0070C0"/>
                </a:solidFill>
              </a:rPr>
              <a:t>Saúde (</a:t>
            </a:r>
            <a:r>
              <a:rPr lang="pt-BR" sz="3400" b="1" dirty="0">
                <a:solidFill>
                  <a:srgbClr val="0070C0"/>
                </a:solidFill>
              </a:rPr>
              <a:t>SIS</a:t>
            </a:r>
            <a:r>
              <a:rPr lang="pt-BR" sz="3400" b="1" dirty="0" smtClean="0">
                <a:solidFill>
                  <a:srgbClr val="0070C0"/>
                </a:solidFill>
              </a:rPr>
              <a:t>)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Este conjunto de atividades caracteriza um Sistema de </a:t>
            </a:r>
          </a:p>
          <a:p>
            <a:pPr marL="0" indent="0">
              <a:buNone/>
            </a:pPr>
            <a:r>
              <a:rPr lang="pt-BR" b="1" dirty="0" smtClean="0"/>
              <a:t>Informação (SI) e devido a grande quantidade de </a:t>
            </a:r>
          </a:p>
          <a:p>
            <a:pPr marL="0" indent="0">
              <a:buNone/>
            </a:pPr>
            <a:r>
              <a:rPr lang="pt-BR" b="1" dirty="0"/>
              <a:t>d</a:t>
            </a:r>
            <a:r>
              <a:rPr lang="pt-BR" b="1" dirty="0" smtClean="0"/>
              <a:t>ados acumulados necessitamos de tecnologias</a:t>
            </a:r>
          </a:p>
          <a:p>
            <a:pPr marL="0" indent="0">
              <a:buNone/>
            </a:pPr>
            <a:r>
              <a:rPr lang="pt-BR" b="1" dirty="0" smtClean="0"/>
              <a:t> computacionais e de comunicação. 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DATASUS (aonde estão os SIS no Brasil)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Departamento </a:t>
            </a:r>
            <a:r>
              <a:rPr lang="pt-BR" dirty="0"/>
              <a:t>de Informática do SUS. Disponibiliza informações que podem servir para subsidiar análises 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objetivas </a:t>
            </a:r>
            <a:r>
              <a:rPr lang="pt-BR" dirty="0"/>
              <a:t>da situação sanitária, tomadas de </a:t>
            </a:r>
            <a:r>
              <a:rPr lang="pt-BR" dirty="0" smtClean="0"/>
              <a:t>decisão baseadas em evidências,</a:t>
            </a:r>
            <a:r>
              <a:rPr lang="pt-BR" dirty="0"/>
              <a:t> elaboração de programas </a:t>
            </a:r>
            <a:r>
              <a:rPr lang="pt-BR" dirty="0" smtClean="0"/>
              <a:t>e planejamento </a:t>
            </a:r>
          </a:p>
          <a:p>
            <a:pPr marL="0" indent="0">
              <a:buNone/>
            </a:pPr>
            <a:r>
              <a:rPr lang="pt-BR" dirty="0" smtClean="0"/>
              <a:t>de ações </a:t>
            </a:r>
            <a:r>
              <a:rPr lang="pt-BR" dirty="0"/>
              <a:t>de saúde.</a:t>
            </a: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E-book Editora Fiocruz</a:t>
            </a:r>
          </a:p>
          <a:p>
            <a:pPr marL="0" indent="0">
              <a:buNone/>
            </a:pPr>
            <a:r>
              <a:rPr lang="pt-BR" b="1" dirty="0" smtClean="0"/>
              <a:t>Série</a:t>
            </a:r>
            <a:r>
              <a:rPr lang="pt-BR" b="1" dirty="0"/>
              <a:t>: </a:t>
            </a:r>
            <a:r>
              <a:rPr lang="pt-BR" dirty="0" smtClean="0"/>
              <a:t>Curso </a:t>
            </a:r>
            <a:r>
              <a:rPr lang="pt-BR" dirty="0"/>
              <a:t>de Desenvolvimento Profissional de Agentes </a:t>
            </a:r>
            <a:r>
              <a:rPr lang="pt-BR" dirty="0" smtClean="0"/>
              <a:t>Locais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de Vigilância em Saúde</a:t>
            </a:r>
          </a:p>
          <a:p>
            <a:pPr marL="0" indent="0">
              <a:buNone/>
            </a:pPr>
            <a:r>
              <a:rPr lang="pt-BR" b="1" dirty="0"/>
              <a:t>Volume: </a:t>
            </a:r>
            <a:r>
              <a:rPr lang="pt-BR" dirty="0" smtClean="0"/>
              <a:t>Módulo 5</a:t>
            </a:r>
          </a:p>
          <a:p>
            <a:pPr marL="0" indent="0">
              <a:buNone/>
            </a:pPr>
            <a:r>
              <a:rPr lang="pt-BR" dirty="0"/>
              <a:t>Escola Politécnica de Saúde Joaquim Venâncio (Org.) Informação e diagnóstico de situação / Guida Palmeira ... [et al.]. - Rio de Janeiro: FIOCRUZ/ EPSJV PROFORMAR, 2004. 172 p. : il. - (Série : Material didático do Programa de Formação de Agentes Locais de Vigilância em saúde, 8) </a:t>
            </a:r>
            <a:r>
              <a:rPr lang="pt-BR" sz="1900" dirty="0" smtClean="0">
                <a:hlinkClick r:id="rId2"/>
              </a:rPr>
              <a:t>http://www.epsjv.fiocruz.br/publicacao/livro/informacao-e-diagnostico-de-situacao</a:t>
            </a:r>
            <a:endParaRPr lang="pt-BR" sz="1900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6" name="Picture 2" descr="http://www.epsjv.fiocruz.br/sites/default/files/styles/290_width/public/capa_m_5.jpg?itok=AAgpTQ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218021"/>
            <a:ext cx="2762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Objetivos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5" y="1669220"/>
            <a:ext cx="10515600" cy="5072543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Introduzir </a:t>
            </a:r>
            <a:r>
              <a:rPr lang="pt-BR" b="1" dirty="0">
                <a:solidFill>
                  <a:srgbClr val="0070C0"/>
                </a:solidFill>
              </a:rPr>
              <a:t>conceitos básicos </a:t>
            </a:r>
            <a:r>
              <a:rPr lang="pt-BR" b="1" dirty="0" smtClean="0">
                <a:solidFill>
                  <a:srgbClr val="0070C0"/>
                </a:solidFill>
              </a:rPr>
              <a:t>de </a:t>
            </a:r>
            <a:r>
              <a:rPr lang="pt-BR" b="1" dirty="0">
                <a:solidFill>
                  <a:srgbClr val="0070C0"/>
                </a:solidFill>
              </a:rPr>
              <a:t>Sistema de Informações em </a:t>
            </a:r>
            <a:r>
              <a:rPr lang="pt-BR" b="1" dirty="0" smtClean="0">
                <a:solidFill>
                  <a:srgbClr val="0070C0"/>
                </a:solidFill>
              </a:rPr>
              <a:t>Saúde (</a:t>
            </a:r>
            <a:r>
              <a:rPr lang="pt-BR" b="1" dirty="0">
                <a:solidFill>
                  <a:srgbClr val="0070C0"/>
                </a:solidFill>
              </a:rPr>
              <a:t>SIS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E-book Editora Fiocruz</a:t>
            </a:r>
          </a:p>
          <a:p>
            <a:pPr marL="0" indent="0">
              <a:buNone/>
            </a:pPr>
            <a:r>
              <a:rPr lang="pt-BR" b="1" dirty="0" smtClean="0"/>
              <a:t>Série</a:t>
            </a:r>
            <a:r>
              <a:rPr lang="pt-BR" b="1" dirty="0"/>
              <a:t>: </a:t>
            </a:r>
            <a:r>
              <a:rPr lang="pt-BR" dirty="0" smtClean="0"/>
              <a:t>Curso </a:t>
            </a:r>
            <a:r>
              <a:rPr lang="pt-BR" dirty="0"/>
              <a:t>de Desenvolvimento Profissional de Agentes </a:t>
            </a:r>
            <a:r>
              <a:rPr lang="pt-BR" dirty="0" smtClean="0"/>
              <a:t>Locais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de Vigilância em Saúde</a:t>
            </a:r>
          </a:p>
          <a:p>
            <a:pPr marL="0" indent="0">
              <a:buNone/>
            </a:pPr>
            <a:r>
              <a:rPr lang="pt-BR" b="1" dirty="0"/>
              <a:t>Volume: </a:t>
            </a:r>
            <a:r>
              <a:rPr lang="pt-BR" dirty="0" smtClean="0"/>
              <a:t>Módulo 5</a:t>
            </a:r>
          </a:p>
          <a:p>
            <a:pPr marL="0" indent="0">
              <a:buNone/>
            </a:pPr>
            <a:r>
              <a:rPr lang="pt-BR" sz="1900" dirty="0">
                <a:hlinkClick r:id="rId3"/>
              </a:rPr>
              <a:t>http://www.epsjv.fiocruz.br/publicacao/livro/informacao-e-diagnostico-de-situacao</a:t>
            </a:r>
            <a:endParaRPr lang="pt-BR" sz="1900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Dica de Leitura: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informação no cotidiano </a:t>
            </a:r>
            <a:r>
              <a:rPr lang="pt-BR" dirty="0" smtClean="0"/>
              <a:t>pág. 120</a:t>
            </a:r>
          </a:p>
          <a:p>
            <a:pPr marL="0" indent="0">
              <a:buNone/>
            </a:pPr>
            <a:r>
              <a:rPr lang="pt-BR" dirty="0" smtClean="0"/>
              <a:t>Sistemas </a:t>
            </a:r>
            <a:r>
              <a:rPr lang="pt-BR" dirty="0"/>
              <a:t>de Informação em </a:t>
            </a:r>
            <a:r>
              <a:rPr lang="pt-BR" dirty="0" smtClean="0"/>
              <a:t>Saúde</a:t>
            </a:r>
            <a:r>
              <a:rPr lang="pt-BR" dirty="0"/>
              <a:t> pág. </a:t>
            </a:r>
            <a:r>
              <a:rPr lang="pt-BR" dirty="0" smtClean="0"/>
              <a:t>136 </a:t>
            </a:r>
          </a:p>
          <a:p>
            <a:pPr marL="0" indent="0">
              <a:buNone/>
            </a:pPr>
            <a:r>
              <a:rPr lang="pt-BR" dirty="0" smtClean="0"/>
              <a:t>Principais </a:t>
            </a:r>
            <a:r>
              <a:rPr lang="pt-BR" dirty="0"/>
              <a:t>sistemas de informação utilizados em </a:t>
            </a:r>
            <a:r>
              <a:rPr lang="pt-BR" dirty="0" smtClean="0"/>
              <a:t>saúde</a:t>
            </a:r>
            <a:r>
              <a:rPr lang="pt-BR" dirty="0"/>
              <a:t> pág. </a:t>
            </a:r>
            <a:r>
              <a:rPr lang="pt-BR" dirty="0" smtClean="0"/>
              <a:t>139 </a:t>
            </a: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6" name="Picture 2" descr="http://www.epsjv.fiocruz.br/sites/default/files/styles/290_width/public/capa_m_5.jpg?itok=AAgpTQ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5" y="3000375"/>
            <a:ext cx="2762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FFFF00"/>
                </a:solidFill>
              </a:rPr>
              <a:t>Principais </a:t>
            </a:r>
            <a:r>
              <a:rPr lang="pt-BR" sz="3100" b="1" dirty="0">
                <a:solidFill>
                  <a:srgbClr val="FFFF00"/>
                </a:solidFill>
              </a:rPr>
              <a:t>Sistemas de Informação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843314"/>
            <a:ext cx="11734800" cy="5421086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SIM – Sistema de Informação de Mortalidade:</a:t>
            </a:r>
            <a:r>
              <a:rPr lang="pt-BR" sz="2400" dirty="0"/>
              <a:t> criado no final da década de 70, o documento base utilizado é a Declaração de óbito contendo 3 vias, possibilitando análise de taxa de mortalidade, tempo, idade, sexo, áreas, entre outras variáveis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SINASC- Sistema de Informação de Nascidos Vivos: </a:t>
            </a:r>
            <a:r>
              <a:rPr lang="pt-BR" sz="2400" dirty="0"/>
              <a:t>criado na década de 90, contém informações sobre a </a:t>
            </a:r>
            <a:r>
              <a:rPr lang="pt-BR" sz="2400" u="sng" dirty="0">
                <a:hlinkClick r:id="rId2"/>
              </a:rPr>
              <a:t>saúde materna</a:t>
            </a:r>
            <a:r>
              <a:rPr lang="pt-BR" sz="2400" dirty="0"/>
              <a:t> e </a:t>
            </a:r>
            <a:r>
              <a:rPr lang="pt-BR" sz="2400" u="sng" dirty="0" smtClean="0">
                <a:hlinkClick r:id="rId3"/>
              </a:rPr>
              <a:t>infantil</a:t>
            </a:r>
            <a:endParaRPr lang="pt-BR" sz="2400" u="sng" dirty="0" smtClean="0"/>
          </a:p>
          <a:p>
            <a:endParaRPr lang="pt-BR" sz="2400" u="sng" dirty="0" smtClean="0"/>
          </a:p>
          <a:p>
            <a:r>
              <a:rPr lang="pt-BR" sz="2400" b="1" dirty="0"/>
              <a:t>SINAN – Sistema de Informação de Agravos e Notificação:</a:t>
            </a:r>
            <a:r>
              <a:rPr lang="pt-BR" sz="2400" dirty="0"/>
              <a:t> alimentado pelas notificações e investigações de </a:t>
            </a:r>
            <a:r>
              <a:rPr lang="pt-BR" sz="2400" dirty="0" smtClean="0"/>
              <a:t> agravos e doenças </a:t>
            </a:r>
            <a:r>
              <a:rPr lang="pt-BR" sz="2400" dirty="0"/>
              <a:t>contidas na lista nacional de doenças de notificação compulsória, transmitindo </a:t>
            </a:r>
            <a:r>
              <a:rPr lang="pt-BR" sz="2400" dirty="0" smtClean="0"/>
              <a:t>ao Sistema Nacional de Vigilância Epidemiológica.</a:t>
            </a:r>
            <a:r>
              <a:rPr lang="pt-BR" sz="2400" dirty="0"/>
              <a:t> 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SIH/SUS </a:t>
            </a:r>
            <a:r>
              <a:rPr lang="pt-BR" sz="2400" b="1" dirty="0"/>
              <a:t>– Sistema de Informação Hospitalares:</a:t>
            </a:r>
            <a:r>
              <a:rPr lang="pt-BR" sz="2400" dirty="0"/>
              <a:t> Possui informações desde cadastramento, informações da internação (tempo de permanência, perfil dos pacientes) até pagamento das Autorizações de Internação Hospitalar (AIH).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99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FFFF00"/>
                </a:solidFill>
              </a:rPr>
              <a:t>Principais </a:t>
            </a:r>
            <a:r>
              <a:rPr lang="pt-BR" sz="3100" b="1" dirty="0">
                <a:solidFill>
                  <a:srgbClr val="FFFF00"/>
                </a:solidFill>
              </a:rPr>
              <a:t>Sistemas de Informação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436914"/>
            <a:ext cx="11938000" cy="5421086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/>
              <a:t>SIA/SUS – Sistema de Informação Ambulatorial:</a:t>
            </a:r>
            <a:r>
              <a:rPr lang="pt-BR" dirty="0"/>
              <a:t> Informa total de procedimentos ambulatoriais, consultas médicas por habitante ano, entre outros indicadores; consolida boletins de produção ambulatorial (BPA) e autorizações de procedimentos de alta complexidade (APAC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/>
              <a:t>SIAB – Sistema de Informação da Atenção Básica: </a:t>
            </a:r>
            <a:r>
              <a:rPr lang="pt-BR" dirty="0"/>
              <a:t>acompanhamento das atividades da </a:t>
            </a:r>
            <a:r>
              <a:rPr lang="pt-BR" dirty="0" smtClean="0"/>
              <a:t>Saúde da Família, </a:t>
            </a:r>
            <a:r>
              <a:rPr lang="pt-BR" dirty="0"/>
              <a:t>incluindo o cadastramento de famílias e acompanhamento de grupos de risco  fornecendo indicadores de produção através do registro de Ficha específicas para coleta de dados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SIS/HIPERDIA – </a:t>
            </a:r>
            <a:r>
              <a:rPr lang="pt-BR" dirty="0"/>
              <a:t>Sistema de cadastramento e acompanhamento de hipertensos </a:t>
            </a:r>
            <a:r>
              <a:rPr lang="pt-BR" dirty="0" smtClean="0"/>
              <a:t>e diabéticos</a:t>
            </a:r>
            <a:r>
              <a:rPr lang="pt-BR" dirty="0"/>
              <a:t> 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SISCOLO/SISMAMA –</a:t>
            </a:r>
            <a:r>
              <a:rPr lang="pt-BR" dirty="0"/>
              <a:t> Sistema de controle de informação da coleta e processamento de informações clínicas a respeito de pacientes e laudos de exames de prevenção de </a:t>
            </a:r>
            <a:r>
              <a:rPr lang="pt-BR" dirty="0" smtClean="0"/>
              <a:t>câncer de colo e de útero.</a:t>
            </a:r>
          </a:p>
          <a:p>
            <a:endParaRPr lang="pt-BR" dirty="0"/>
          </a:p>
          <a:p>
            <a:r>
              <a:rPr lang="pt-BR" b="1" dirty="0"/>
              <a:t>SIS/PRÉ NATAL –</a:t>
            </a:r>
            <a:r>
              <a:rPr lang="pt-BR" dirty="0"/>
              <a:t> Sistema de acompanhamento das gestantes inseridas </a:t>
            </a:r>
            <a:r>
              <a:rPr lang="pt-BR" dirty="0" smtClean="0"/>
              <a:t>no Programa de Humanização do </a:t>
            </a:r>
            <a:r>
              <a:rPr lang="pt-BR" dirty="0" err="1" smtClean="0"/>
              <a:t>Pré</a:t>
            </a:r>
            <a:r>
              <a:rPr lang="pt-BR" dirty="0" smtClean="0"/>
              <a:t> Natal e Nascimento</a:t>
            </a:r>
            <a:r>
              <a:rPr lang="pt-BR" dirty="0"/>
              <a:t> </a:t>
            </a:r>
            <a:r>
              <a:rPr lang="pt-BR" dirty="0" smtClean="0"/>
              <a:t>, </a:t>
            </a:r>
            <a:r>
              <a:rPr lang="pt-BR" dirty="0"/>
              <a:t>desde o início até o puerpério. A mulher deve realizar no mínimo seis consultas de </a:t>
            </a:r>
            <a:r>
              <a:rPr lang="pt-BR" dirty="0" err="1"/>
              <a:t>pré</a:t>
            </a:r>
            <a:r>
              <a:rPr lang="pt-BR" dirty="0"/>
              <a:t> natal e uma no puerpério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CNES – Cadastro Nacional de Estabelecimentos de Saúde</a:t>
            </a:r>
            <a:r>
              <a:rPr lang="pt-BR" dirty="0"/>
              <a:t>. Contém informações gerenciais de estabelecimentos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hospitalares</a:t>
            </a:r>
            <a:r>
              <a:rPr lang="pt-BR" dirty="0"/>
              <a:t>, ambulatoriais e clínicas de saúde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SISREG – Sistema Nacional de Regulação</a:t>
            </a:r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2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Objetivos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19691"/>
            <a:ext cx="118110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2423886"/>
            <a:ext cx="10573236" cy="44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19691"/>
            <a:ext cx="119126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12319000" cy="5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47008</TotalTime>
  <Words>855</Words>
  <Application>Microsoft Office PowerPoint</Application>
  <PresentationFormat>Widescreen</PresentationFormat>
  <Paragraphs>139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Disciplina: Saúde Coletiva III Módulo: Sistemas de Informação em Saúde Prof. Augusto Cesar C Cardoso</vt:lpstr>
      <vt:lpstr>Objetivos</vt:lpstr>
      <vt:lpstr>Objetivos</vt:lpstr>
      <vt:lpstr>Objetivos</vt:lpstr>
      <vt:lpstr>Principais Sistemas de Informação em Saúde</vt:lpstr>
      <vt:lpstr>Principais Sistemas de Informação em Saúde</vt:lpstr>
      <vt:lpstr>Objetivos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Planilha Excel</vt:lpstr>
      <vt:lpstr>Planilha Excel</vt:lpstr>
      <vt:lpstr>                               TAREFAS E PRAZOS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Regina Nascimento Carvalho</dc:creator>
  <cp:lastModifiedBy>Bahiana</cp:lastModifiedBy>
  <cp:revision>75</cp:revision>
  <dcterms:created xsi:type="dcterms:W3CDTF">2018-09-12T19:27:58Z</dcterms:created>
  <dcterms:modified xsi:type="dcterms:W3CDTF">2020-10-14T18:13:15Z</dcterms:modified>
</cp:coreProperties>
</file>