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66" r:id="rId4"/>
    <p:sldId id="267" r:id="rId5"/>
    <p:sldId id="268" r:id="rId6"/>
    <p:sldId id="260" r:id="rId7"/>
    <p:sldId id="261" r:id="rId8"/>
    <p:sldId id="274" r:id="rId9"/>
    <p:sldId id="263" r:id="rId10"/>
    <p:sldId id="272" r:id="rId11"/>
    <p:sldId id="273" r:id="rId12"/>
    <p:sldId id="262" r:id="rId13"/>
    <p:sldId id="264" r:id="rId14"/>
    <p:sldId id="265" r:id="rId15"/>
    <p:sldId id="269" r:id="rId16"/>
    <p:sldId id="270" r:id="rId17"/>
    <p:sldId id="271" r:id="rId18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36" tIns="48217" rIns="96436" bIns="48217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405" y="0"/>
            <a:ext cx="2980055" cy="501879"/>
          </a:xfrm>
          <a:prstGeom prst="rect">
            <a:avLst/>
          </a:prstGeom>
        </p:spPr>
        <p:txBody>
          <a:bodyPr vert="horz" lIns="96436" tIns="48217" rIns="96436" bIns="48217" rtlCol="0"/>
          <a:lstStyle>
            <a:lvl1pPr algn="r">
              <a:defRPr sz="1300"/>
            </a:lvl1pPr>
          </a:lstStyle>
          <a:p>
            <a:fld id="{236F2584-42DC-4889-8CDE-0E97CD596D01}" type="datetimeFigureOut">
              <a:rPr lang="pt-BR" smtClean="0"/>
              <a:t>10/10/2016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2"/>
            <a:ext cx="2980055" cy="501878"/>
          </a:xfrm>
          <a:prstGeom prst="rect">
            <a:avLst/>
          </a:prstGeom>
        </p:spPr>
        <p:txBody>
          <a:bodyPr vert="horz" lIns="96436" tIns="48217" rIns="96436" bIns="48217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405" y="9500962"/>
            <a:ext cx="2980055" cy="501878"/>
          </a:xfrm>
          <a:prstGeom prst="rect">
            <a:avLst/>
          </a:prstGeom>
        </p:spPr>
        <p:txBody>
          <a:bodyPr vert="horz" lIns="96436" tIns="48217" rIns="96436" bIns="48217" rtlCol="0" anchor="b"/>
          <a:lstStyle>
            <a:lvl1pPr algn="r">
              <a:defRPr sz="1300"/>
            </a:lvl1pPr>
          </a:lstStyle>
          <a:p>
            <a:fld id="{6D5E86C1-9B11-46CD-8C6C-F676396574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61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717584"/>
            <a:ext cx="7766936" cy="1646302"/>
          </a:xfrm>
        </p:spPr>
        <p:txBody>
          <a:bodyPr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CURSO DE PÓS GRADUAÇÃO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ESPECIALIZAÇÃO EM SAÚDE MENTAL E ATENÇÃO BÁSICA 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6493" y="5075583"/>
            <a:ext cx="7766936" cy="1413086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Cristiane Palmeira Vasques Santana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Orientadora: Antonieta Nascimento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885" y="613158"/>
            <a:ext cx="4364423" cy="103011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170255" y="3438200"/>
            <a:ext cx="6191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Praticas Integrativas e Complementares: cuidado integral dentro da Atenção Psicossocial através de Práticas Corporais </a:t>
            </a:r>
          </a:p>
        </p:txBody>
      </p:sp>
      <p:sp>
        <p:nvSpPr>
          <p:cNvPr id="6" name="Retângulo 5"/>
          <p:cNvSpPr/>
          <p:nvPr/>
        </p:nvSpPr>
        <p:spPr>
          <a:xfrm>
            <a:off x="4319716" y="6488668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Salvador 2016</a:t>
            </a:r>
          </a:p>
        </p:txBody>
      </p:sp>
    </p:spTree>
    <p:extLst>
      <p:ext uri="{BB962C8B-B14F-4D97-AF65-F5344CB8AC3E}">
        <p14:creationId xmlns:p14="http://schemas.microsoft.com/office/powerpoint/2010/main" val="346149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61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Analise de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25217"/>
            <a:ext cx="8596668" cy="47161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pt-BR" dirty="0"/>
          </a:p>
          <a:p>
            <a:r>
              <a:rPr lang="pt-BR" dirty="0" err="1"/>
              <a:t>PICs</a:t>
            </a:r>
            <a:r>
              <a:rPr lang="pt-BR" dirty="0"/>
              <a:t>/</a:t>
            </a:r>
            <a:r>
              <a:rPr lang="pt-BR" dirty="0" err="1"/>
              <a:t>PACs</a:t>
            </a:r>
            <a:r>
              <a:rPr lang="pt-BR" dirty="0"/>
              <a:t>: formas de cuidado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600" dirty="0"/>
              <a:t>Princípios integradores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600" dirty="0"/>
              <a:t>Concepção vitalista e holística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r>
              <a:rPr lang="pt-BR" dirty="0"/>
              <a:t>Reintegração corpo-mente </a:t>
            </a:r>
          </a:p>
          <a:p>
            <a:pPr marL="1714500" lvl="4" indent="0" algn="just">
              <a:buNone/>
            </a:pPr>
            <a:r>
              <a:rPr lang="pt-BR" sz="1600" i="1" dirty="0"/>
              <a:t>O corpo é o lugar de compromisso dentro da alternativa, ou seja, o compromisso com uma outra maneira de cuidar, que lembra uma outra maneira de ser com o outro, com uma maneira de comunicar, compreender, de perceber e de ver (MARCELLINI, 2005) </a:t>
            </a:r>
            <a:endParaRPr lang="pt-BR" sz="1600" dirty="0"/>
          </a:p>
          <a:p>
            <a:r>
              <a:rPr lang="pt-BR" dirty="0"/>
              <a:t>Motricidade </a:t>
            </a:r>
          </a:p>
          <a:p>
            <a:pPr lvl="4" algn="just"/>
            <a:r>
              <a:rPr lang="pt-BR" sz="1600" i="1" dirty="0"/>
              <a:t>“Fazer existir o corpo para si próprio, reconquistar sua interioridade” (RODRIGUES, 2008).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22642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61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Analise de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25217"/>
            <a:ext cx="8596668" cy="4716145"/>
          </a:xfrm>
        </p:spPr>
        <p:txBody>
          <a:bodyPr/>
          <a:lstStyle/>
          <a:p>
            <a:r>
              <a:rPr lang="pt-BR" dirty="0"/>
              <a:t> Paradigma da Psiquiatria tradicional </a:t>
            </a:r>
          </a:p>
          <a:p>
            <a:pPr marL="2286000" lvl="5" indent="0" algn="just">
              <a:buNone/>
            </a:pPr>
            <a:r>
              <a:rPr lang="pt-BR" sz="1400" i="1" dirty="0"/>
              <a:t>[...] sobre o corpo se encontra o estigma dos acontecimentos passados do mesmo modo que dele nascem os desejos, os desfalecimentos e os erros; nele também eles se atam e de repente se exprimem, mas nele também eles se desatam, entram em luta, se apagam uns aos outros e continuam seu insuperável conflito” (FOUCAULT, 2001)</a:t>
            </a:r>
          </a:p>
          <a:p>
            <a:pPr marL="2286000" lvl="5" indent="0" algn="just">
              <a:buNone/>
            </a:pPr>
            <a:endParaRPr lang="pt-BR" sz="1400" i="1" dirty="0"/>
          </a:p>
          <a:p>
            <a:r>
              <a:rPr lang="pt-BR" dirty="0"/>
              <a:t>Corpo-mente dos pacientes do CAPS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600" dirty="0"/>
              <a:t>Reabilitação psicossocial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r>
              <a:rPr lang="pt-BR" dirty="0"/>
              <a:t>O processo de cuidar: ação terapêutica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600" dirty="0"/>
              <a:t>Autoconhecimento; Autonomia; Cidadania</a:t>
            </a:r>
          </a:p>
        </p:txBody>
      </p:sp>
    </p:spTree>
    <p:extLst>
      <p:ext uri="{BB962C8B-B14F-4D97-AF65-F5344CB8AC3E}">
        <p14:creationId xmlns:p14="http://schemas.microsoft.com/office/powerpoint/2010/main" val="400874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Considerações Finais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85461"/>
            <a:ext cx="8596668" cy="4755901"/>
          </a:xfrm>
        </p:spPr>
        <p:txBody>
          <a:bodyPr/>
          <a:lstStyle/>
          <a:p>
            <a:r>
              <a:rPr lang="pt-BR" sz="2000" b="1" dirty="0" err="1"/>
              <a:t>PICs</a:t>
            </a:r>
            <a:r>
              <a:rPr lang="pt-BR" sz="2000" b="1" dirty="0"/>
              <a:t>/</a:t>
            </a:r>
            <a:r>
              <a:rPr lang="pt-BR" sz="2000" b="1" dirty="0" err="1"/>
              <a:t>PACs</a:t>
            </a:r>
            <a:r>
              <a:rPr lang="pt-BR" sz="2000" b="1" dirty="0"/>
              <a:t> 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Corpo indissociável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Cuidado humanizado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Relações entre cuidador e quem é cuidado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Poucas pesquisas sobre uso </a:t>
            </a:r>
            <a:r>
              <a:rPr lang="pt-BR" dirty="0" err="1"/>
              <a:t>PICs</a:t>
            </a:r>
            <a:r>
              <a:rPr lang="pt-BR" dirty="0"/>
              <a:t> na Atenção Psicossocial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Reconhecimento dos seus valores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Importância na Atenção Psicossocial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909" y="3839818"/>
            <a:ext cx="2122472" cy="275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14178"/>
            <a:ext cx="8596668" cy="600222"/>
          </a:xfrm>
        </p:spPr>
        <p:txBody>
          <a:bodyPr>
            <a:noAutofit/>
          </a:bodyPr>
          <a:lstStyle/>
          <a:p>
            <a:r>
              <a:rPr lang="pt-BR" dirty="0"/>
              <a:t>Referências Bibliográficas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34572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ARAÚJO AC, AMORIM AK, FERREIRA DS, DIAS AM.  Práticas corporais em saúde mental: trabalhando o corpo em prol da </a:t>
            </a:r>
            <a:r>
              <a:rPr lang="pt-BR" dirty="0" err="1"/>
              <a:t>desinstitucionalização</a:t>
            </a:r>
            <a:r>
              <a:rPr lang="pt-BR" dirty="0"/>
              <a:t>. Anais do XVII Congresso Brasileiro de Ciências do Esporte, porto alegre, 20011. </a:t>
            </a:r>
          </a:p>
          <a:p>
            <a:r>
              <a:rPr lang="pt-BR" dirty="0"/>
              <a:t>ANDRADE JT, DA COSTA LFA. Medicina complementar no SUS: práticas integrativas sob a luz da antropologia médica. </a:t>
            </a:r>
            <a:r>
              <a:rPr lang="pt-BR" dirty="0" err="1"/>
              <a:t>Saude</a:t>
            </a:r>
            <a:r>
              <a:rPr lang="pt-BR" dirty="0"/>
              <a:t> </a:t>
            </a:r>
            <a:r>
              <a:rPr lang="pt-BR" dirty="0" err="1"/>
              <a:t>Soc</a:t>
            </a:r>
            <a:r>
              <a:rPr lang="pt-BR" dirty="0"/>
              <a:t> 2010; 19(3):497-508. </a:t>
            </a:r>
          </a:p>
          <a:p>
            <a:r>
              <a:rPr lang="pt-BR" dirty="0"/>
              <a:t>BRASIL. Portaria nº 3.088, de 23 de dezembro de 2011.</a:t>
            </a:r>
          </a:p>
          <a:p>
            <a:r>
              <a:rPr lang="pt-BR" dirty="0"/>
              <a:t>BRASIL. Lei  No 10.216, de 6 DE Abril de 2001</a:t>
            </a:r>
          </a:p>
          <a:p>
            <a:r>
              <a:rPr lang="pt-BR" dirty="0"/>
              <a:t>BRASIL. MINISTÉRIO DA SAÚDE. Secretaria de Atenção à Saúde. Departamento de Atenção Básica. Portaria 971 – Política Nacional de Práticas Integrativas e Complementares (PNPIC) no Sistema Único de Saúde; Diário Oficial da União 2006;</a:t>
            </a:r>
          </a:p>
          <a:p>
            <a:r>
              <a:rPr lang="pt-BR" dirty="0"/>
              <a:t> BRASIL. Ministério da Saúde. Política nacional de práticas integrativas e complementares no SUS - PNPIC-SUS: atitude de ampliação de acesso. Brasília: Ministério da Saúde, 2006. (Série B. Textos Básicos de Saúde)</a:t>
            </a:r>
          </a:p>
          <a:p>
            <a:endParaRPr lang="pt-BR" dirty="0"/>
          </a:p>
          <a:p>
            <a:r>
              <a:rPr lang="pt-BR" dirty="0"/>
              <a:t>BRASIL. MINISTÉRIO DA SAÚDE. Secretaria de Atenção à Saúde. Departamento de Atenção Básica. Portaria MS/GM n. 2.488, de 21 de outubro de 2011, atualiza a Política Nacional de Atenção Básica. Brasília: Ministério da Saúde; 2011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518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BRASIL. MINISTÉRIO DA SAÚDE. Portaria n° 687, de 30 de março de 2006. Aprova a Política Nacional de Promoção da Saúde (PNPS). Brasília, DF: MS; 2006.</a:t>
            </a:r>
          </a:p>
          <a:p>
            <a:r>
              <a:rPr lang="pt-BR" dirty="0"/>
              <a:t>BARROS NF. A construção da Medicina Integrativa: um desafio para o campo da Saúde. São Paulo: </a:t>
            </a:r>
            <a:r>
              <a:rPr lang="pt-BR" dirty="0" err="1"/>
              <a:t>Hucitec</a:t>
            </a:r>
            <a:r>
              <a:rPr lang="pt-BR" dirty="0"/>
              <a:t>; 2008. </a:t>
            </a:r>
          </a:p>
          <a:p>
            <a:r>
              <a:rPr lang="pt-BR" dirty="0"/>
              <a:t>CARVALHO SR. Os múltiplos sentidos da categoria “</a:t>
            </a:r>
            <a:r>
              <a:rPr lang="pt-BR" dirty="0" err="1"/>
              <a:t>empowerment</a:t>
            </a:r>
            <a:r>
              <a:rPr lang="pt-BR" dirty="0"/>
              <a:t>” no projeto de Promoção à Saúde. </a:t>
            </a:r>
            <a:r>
              <a:rPr lang="pt-BR" dirty="0" err="1"/>
              <a:t>Cad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Publica. 2004; 20(4):1088-95</a:t>
            </a:r>
          </a:p>
          <a:p>
            <a:r>
              <a:rPr lang="pt-BR" dirty="0"/>
              <a:t>CANTATORE AO, DE BARROS NF, BARIO PCCC, COUTINHO BD, SANTOS JÁ, DO NASCIMENTO JL, OLIVEIRA SL, PERES SMP. Uso, cuidado e política das práticas integrativas e complementares na Atenção Primária à saúde. Ciência &amp; Saúde Coletiva, 20(10):3263-3273, 2015</a:t>
            </a:r>
          </a:p>
          <a:p>
            <a:r>
              <a:rPr lang="pt-BR" dirty="0"/>
              <a:t>CUNHA, G. T. A construção da clínica ampliada na Atenção Básica. São Paulo: </a:t>
            </a:r>
            <a:r>
              <a:rPr lang="pt-BR" dirty="0" err="1"/>
              <a:t>Hucitec</a:t>
            </a:r>
            <a:r>
              <a:rPr lang="pt-BR" dirty="0"/>
              <a:t>; 2005.</a:t>
            </a:r>
          </a:p>
          <a:p>
            <a:r>
              <a:rPr lang="pt-BR" dirty="0"/>
              <a:t>DE SIMONI CL, BENEVIDES I, Barros NF. As práticas Integrativas e Complementares no SUS: realidade e desafios após dois anos de publicação da PNPIC. </a:t>
            </a:r>
            <a:r>
              <a:rPr lang="pt-BR" dirty="0" err="1"/>
              <a:t>Rev</a:t>
            </a:r>
            <a:r>
              <a:rPr lang="pt-BR" dirty="0"/>
              <a:t> </a:t>
            </a:r>
            <a:r>
              <a:rPr lang="pt-BR" dirty="0" err="1"/>
              <a:t>Bras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</a:t>
            </a:r>
            <a:r>
              <a:rPr lang="pt-BR" dirty="0" err="1"/>
              <a:t>Fam</a:t>
            </a:r>
            <a:r>
              <a:rPr lang="pt-BR" dirty="0"/>
              <a:t> 2008; IX:72-6.</a:t>
            </a:r>
          </a:p>
          <a:p>
            <a:r>
              <a:rPr lang="pt-BR" dirty="0"/>
              <a:t>DE SOUZA IMC, VIEIRA ALS. Serviços públicos de saúde e medicina alternativa. </a:t>
            </a:r>
            <a:r>
              <a:rPr lang="pt-BR" dirty="0" err="1"/>
              <a:t>Cien</a:t>
            </a:r>
            <a:r>
              <a:rPr lang="pt-BR" dirty="0"/>
              <a:t>&amp; Saúde </a:t>
            </a:r>
            <a:r>
              <a:rPr lang="pt-BR" dirty="0" err="1"/>
              <a:t>Colet</a:t>
            </a:r>
            <a:r>
              <a:rPr lang="pt-BR" dirty="0"/>
              <a:t> 10(</a:t>
            </a:r>
            <a:r>
              <a:rPr lang="pt-BR" dirty="0" err="1"/>
              <a:t>Sup</a:t>
            </a:r>
            <a:r>
              <a:rPr lang="pt-BR" dirty="0"/>
              <a:t>):255-266, 2005.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0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628"/>
          </a:xfrm>
        </p:spPr>
        <p:txBody>
          <a:bodyPr>
            <a:normAutofit/>
          </a:bodyPr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94229"/>
            <a:ext cx="8596668" cy="524724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FREITAS NA, Et al. Práticas corporais na perspectiva da promoção da saúde no município de Sobral/CE: uma revisão integrativa. Cadernos ESP, Ceará  8(2): 64-76, jul./dez. 2014</a:t>
            </a:r>
          </a:p>
          <a:p>
            <a:r>
              <a:rPr lang="pt-BR" dirty="0"/>
              <a:t>LIMA KMSV, SILVA KL, TESSER CD. Práticas integrativas e complementares e relação com promoção da saúde: experiência de um serviço municipal de saúde. Interface. DOI: 10.1590/1807-57622013.0133.  </a:t>
            </a:r>
          </a:p>
          <a:p>
            <a:r>
              <a:rPr lang="pt-BR" dirty="0"/>
              <a:t>MONTEIRO MMS. Práticas Integrativas e Complementares no Brasil – Revisão Sistemática - Monografia (Especialização em Gestão de Sistemas e Serviços em Saúde) - Centro de Pesquisas </a:t>
            </a:r>
            <a:r>
              <a:rPr lang="pt-BR" dirty="0" err="1"/>
              <a:t>Aggeu</a:t>
            </a:r>
            <a:r>
              <a:rPr lang="pt-BR" dirty="0"/>
              <a:t> Magalhães, Fundação Oswaldo Cruz,  Recife, 2012</a:t>
            </a:r>
          </a:p>
          <a:p>
            <a:r>
              <a:rPr lang="pt-BR" dirty="0"/>
              <a:t>PAPA MB, DALLEGRAVE D. Práticas Integrativas e Complementares em Centros de Atenção Psicossocial: Possibilidade de Ampliação do Cuidado em Saúde.  </a:t>
            </a:r>
          </a:p>
          <a:p>
            <a:r>
              <a:rPr lang="pt-BR" dirty="0"/>
              <a:t>RODRIGUES-NETO, João Felício et al. Transtornos mentais comuns e o uso de práticas de medicina complementar e alternativa− estudo de base populacional. J </a:t>
            </a:r>
            <a:r>
              <a:rPr lang="pt-BR" dirty="0" err="1"/>
              <a:t>Bras</a:t>
            </a:r>
            <a:r>
              <a:rPr lang="pt-BR" dirty="0"/>
              <a:t> </a:t>
            </a:r>
            <a:r>
              <a:rPr lang="pt-BR" dirty="0" err="1"/>
              <a:t>Psiquiatr</a:t>
            </a:r>
            <a:r>
              <a:rPr lang="pt-BR" dirty="0"/>
              <a:t>, v. 57, n. 4, p. 233-9, 2008. </a:t>
            </a:r>
          </a:p>
          <a:p>
            <a:r>
              <a:rPr lang="pt-BR" dirty="0"/>
              <a:t>RODRIGUES D. (</a:t>
            </a:r>
            <a:r>
              <a:rPr lang="pt-BR" dirty="0" err="1"/>
              <a:t>Org</a:t>
            </a:r>
            <a:r>
              <a:rPr lang="pt-BR" dirty="0"/>
              <a:t>). Os valores e as atividades corporais. São Paulo: </a:t>
            </a:r>
            <a:r>
              <a:rPr lang="pt-BR" dirty="0" err="1"/>
              <a:t>Summus</a:t>
            </a:r>
            <a:r>
              <a:rPr lang="pt-BR" dirty="0"/>
              <a:t>, 2008.  </a:t>
            </a:r>
          </a:p>
          <a:p>
            <a:endParaRPr lang="pt-BR" dirty="0"/>
          </a:p>
          <a:p>
            <a:r>
              <a:rPr lang="pt-BR" dirty="0"/>
              <a:t>RIOS, MACHADO Celma Maria et al. Integrando práticas do cuidar: tecendo a rede da terapia comunitária, resgate da </a:t>
            </a:r>
            <a:r>
              <a:rPr lang="pt-BR" dirty="0" err="1"/>
              <a:t>auto-estima</a:t>
            </a:r>
            <a:r>
              <a:rPr lang="pt-BR" dirty="0"/>
              <a:t>, massoterapia, </a:t>
            </a:r>
            <a:r>
              <a:rPr lang="pt-BR" dirty="0" err="1"/>
              <a:t>reiki</a:t>
            </a:r>
            <a:r>
              <a:rPr lang="pt-BR" dirty="0"/>
              <a:t> e </a:t>
            </a:r>
            <a:r>
              <a:rPr lang="pt-BR" dirty="0" err="1"/>
              <a:t>biodança</a:t>
            </a:r>
            <a:r>
              <a:rPr lang="pt-BR" dirty="0"/>
              <a:t> no auxílio da dor e do sofrimento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896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425"/>
          </a:xfrm>
        </p:spPr>
        <p:txBody>
          <a:bodyPr>
            <a:normAutofit/>
          </a:bodyPr>
          <a:lstStyle/>
          <a:p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92702"/>
            <a:ext cx="8596668" cy="5008097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SANTOS, M. C; TESSER, C. D. Um método para a implantação e promoção de acesso às Práticas Integrativas e Complementares na Atenção Primária à Saúde. </a:t>
            </a:r>
            <a:r>
              <a:rPr lang="pt-BR" dirty="0" err="1"/>
              <a:t>Ciên</a:t>
            </a:r>
            <a:r>
              <a:rPr lang="pt-BR" dirty="0"/>
              <a:t>. Saúde Coletiva, v.17, n.11, p.3011-3024, 2012 </a:t>
            </a:r>
          </a:p>
          <a:p>
            <a:r>
              <a:rPr lang="pt-BR" dirty="0"/>
              <a:t>SOUZA, EFAA; LUZ, MT. Bases socioculturais das práticas terapêuticas alternativas. História, Ciências, Saúde – Manguinhos, Rio de Janeiro, v.16, n.2, abr.-jun. 2009, p.393-405.</a:t>
            </a:r>
          </a:p>
          <a:p>
            <a:r>
              <a:rPr lang="pt-BR" dirty="0"/>
              <a:t>SOUSA IMC, Vieira ALS. Serviços Públicos de saúde e medicina alternativa. </a:t>
            </a:r>
            <a:r>
              <a:rPr lang="pt-BR" dirty="0" err="1"/>
              <a:t>Cien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</a:t>
            </a:r>
            <a:r>
              <a:rPr lang="pt-BR" dirty="0" err="1"/>
              <a:t>Colet</a:t>
            </a:r>
            <a:r>
              <a:rPr lang="pt-BR" dirty="0"/>
              <a:t> 2005; 10: 255-266</a:t>
            </a:r>
          </a:p>
          <a:p>
            <a:r>
              <a:rPr lang="pt-BR" dirty="0"/>
              <a:t>SCHVEITZE MC, ESPER MV, DA SILVA MJP. Práticas Integrativas e Complementares na Atenção Primária em Saúde: em busca da humanização do cuidado. O Mundo da Saúde, São Paulo - 2012;36(3):442-451</a:t>
            </a:r>
          </a:p>
          <a:p>
            <a:r>
              <a:rPr lang="pt-BR" dirty="0"/>
              <a:t>TESSER CD, Barros NF. Medicalização social e Medicina alternativa e complementar: pluralização terapêutica do sistema único de saúde. Ver Saúde Pública 2008; 42 (5): 914-920.</a:t>
            </a:r>
          </a:p>
          <a:p>
            <a:r>
              <a:rPr lang="pt-BR" dirty="0"/>
              <a:t> TESSER CD. Práticas complementares, racionalidades médicas e promoção da saúde: contribuições poucos exploradas. </a:t>
            </a:r>
            <a:r>
              <a:rPr lang="pt-BR" dirty="0" err="1"/>
              <a:t>Cad</a:t>
            </a:r>
            <a:r>
              <a:rPr lang="pt-BR" dirty="0"/>
              <a:t> Saúde Pública 2009, 25(8):1732-1742.</a:t>
            </a:r>
          </a:p>
          <a:p>
            <a:r>
              <a:rPr lang="pt-BR" dirty="0"/>
              <a:t>TESSER CD, Luz MT. Racionalidades Médicas e integralidade. </a:t>
            </a:r>
            <a:r>
              <a:rPr lang="pt-BR" dirty="0" err="1"/>
              <a:t>Cien</a:t>
            </a:r>
            <a:r>
              <a:rPr lang="pt-BR" dirty="0"/>
              <a:t> Saúde </a:t>
            </a:r>
            <a:r>
              <a:rPr lang="pt-BR" dirty="0" err="1"/>
              <a:t>Colet</a:t>
            </a:r>
            <a:r>
              <a:rPr lang="pt-BR" dirty="0"/>
              <a:t> 2008; 13 (1): 195-206. </a:t>
            </a:r>
          </a:p>
          <a:p>
            <a:r>
              <a:rPr lang="pt-BR" dirty="0"/>
              <a:t>TESSER CD, DE SOUSA IMC. Atenção Primária, Atenção Psicossocial, Práticas Integrativas e Complementares e suas afinidades eletivas." </a:t>
            </a:r>
            <a:r>
              <a:rPr lang="pt-BR" dirty="0" err="1"/>
              <a:t>Saude</a:t>
            </a:r>
            <a:r>
              <a:rPr lang="pt-BR" dirty="0"/>
              <a:t> </a:t>
            </a:r>
            <a:r>
              <a:rPr lang="pt-BR" dirty="0" err="1"/>
              <a:t>Soc</a:t>
            </a:r>
            <a:r>
              <a:rPr lang="pt-BR" dirty="0"/>
              <a:t> 21.2 (2012): 336-350.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02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WORLD HEALTH ORGANIZATION. Health </a:t>
            </a:r>
            <a:r>
              <a:rPr lang="pt-BR" dirty="0" err="1"/>
              <a:t>promotion</a:t>
            </a:r>
            <a:r>
              <a:rPr lang="pt-BR" dirty="0"/>
              <a:t> </a:t>
            </a:r>
            <a:r>
              <a:rPr lang="pt-BR" dirty="0" err="1"/>
              <a:t>evaluation</a:t>
            </a:r>
            <a:r>
              <a:rPr lang="pt-BR" dirty="0"/>
              <a:t>: </a:t>
            </a:r>
            <a:r>
              <a:rPr lang="pt-BR" dirty="0" err="1"/>
              <a:t>recommendations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policymakers</a:t>
            </a:r>
            <a:r>
              <a:rPr lang="pt-BR" dirty="0"/>
              <a:t>. Copenhagen: WHO </a:t>
            </a:r>
            <a:r>
              <a:rPr lang="pt-BR" dirty="0" err="1"/>
              <a:t>Europe</a:t>
            </a:r>
            <a:r>
              <a:rPr lang="pt-BR" dirty="0"/>
              <a:t> </a:t>
            </a:r>
            <a:r>
              <a:rPr lang="pt-BR" dirty="0" err="1"/>
              <a:t>Working</a:t>
            </a:r>
            <a:r>
              <a:rPr lang="pt-BR" dirty="0"/>
              <a:t> </a:t>
            </a:r>
            <a:r>
              <a:rPr lang="pt-BR" dirty="0" err="1"/>
              <a:t>Group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Health </a:t>
            </a:r>
            <a:r>
              <a:rPr lang="pt-BR" dirty="0" err="1"/>
              <a:t>Promotion</a:t>
            </a:r>
            <a:r>
              <a:rPr lang="pt-BR" dirty="0"/>
              <a:t> </a:t>
            </a:r>
            <a:r>
              <a:rPr lang="pt-BR" dirty="0" err="1"/>
              <a:t>Evaluation</a:t>
            </a:r>
            <a:r>
              <a:rPr lang="pt-BR" dirty="0"/>
              <a:t>; 1998.</a:t>
            </a:r>
          </a:p>
          <a:p>
            <a:r>
              <a:rPr lang="pt-BR" dirty="0"/>
              <a:t>Revista de TAI CHI CHUAN Número 24 - Outono 2009 Revista da Associação Internacional </a:t>
            </a:r>
          </a:p>
          <a:p>
            <a:r>
              <a:rPr lang="pt-BR" dirty="0"/>
              <a:t>de Tai Chi </a:t>
            </a:r>
            <a:r>
              <a:rPr lang="pt-BR" dirty="0" err="1"/>
              <a:t>Chuan</a:t>
            </a:r>
            <a:r>
              <a:rPr lang="pt-BR" dirty="0"/>
              <a:t> Estilo Yang</a:t>
            </a:r>
          </a:p>
          <a:p>
            <a:r>
              <a:rPr lang="pt-BR" dirty="0"/>
              <a:t>http://www.liangongbrasil.com.br/sobre-lian-kong/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8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500" dirty="0"/>
              <a:t>Praticas Integrativas e Complementares: cuidado integral dentro da Atenção Psicossocial através de Práticas Corporais </a:t>
            </a:r>
            <a:br>
              <a:rPr lang="pt-BR" sz="2500" dirty="0"/>
            </a:b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Mudança de paradigma </a:t>
            </a:r>
          </a:p>
          <a:p>
            <a:r>
              <a:rPr lang="pt-BR" sz="2400" dirty="0"/>
              <a:t>Atenção Psicossocial – Centro de Atenção Psicossocial (CAPS)</a:t>
            </a:r>
          </a:p>
          <a:p>
            <a:r>
              <a:rPr lang="pt-BR" sz="2400" dirty="0"/>
              <a:t>Medicina Alternativa Complementar (MAC)/ Medicina Integrativa (MI)</a:t>
            </a:r>
          </a:p>
          <a:p>
            <a:r>
              <a:rPr lang="pt-BR" sz="2400" dirty="0"/>
              <a:t>Concepções do corpo-mente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78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500" dirty="0"/>
              <a:t>Praticas Integrativas e Complementares: cuidado integral dentro da Atenção Psicossocial através de Práticas Corporais </a:t>
            </a:r>
            <a:br>
              <a:rPr lang="pt-BR" sz="2500" dirty="0"/>
            </a:br>
            <a:endParaRPr lang="pt-BR" sz="2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Objetivo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Analisar a eficácia das Práticas Corporais no âmbito da Atenção Psicossocial.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Identificar as praticas corporais mais utilizadas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Relatar os efeitos terapêuticos, éticos, e desmedicalizante dessas práticas para com o corpo  </a:t>
            </a:r>
          </a:p>
        </p:txBody>
      </p:sp>
    </p:spTree>
    <p:extLst>
      <p:ext uri="{BB962C8B-B14F-4D97-AF65-F5344CB8AC3E}">
        <p14:creationId xmlns:p14="http://schemas.microsoft.com/office/powerpoint/2010/main" val="304647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65475"/>
          </a:xfrm>
        </p:spPr>
        <p:txBody>
          <a:bodyPr>
            <a:noAutofit/>
          </a:bodyPr>
          <a:lstStyle/>
          <a:p>
            <a:r>
              <a:rPr lang="it-IT" sz="2400" dirty="0"/>
              <a:t>Medicina Alternativa Complementar (MAC)/ Medicina Integrativa (MI)</a:t>
            </a:r>
            <a:br>
              <a:rPr lang="it-IT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75075"/>
            <a:ext cx="8596668" cy="4578322"/>
          </a:xfrm>
        </p:spPr>
        <p:txBody>
          <a:bodyPr>
            <a:normAutofit/>
          </a:bodyPr>
          <a:lstStyle/>
          <a:p>
            <a:r>
              <a:rPr lang="pt-BR" sz="2000" dirty="0"/>
              <a:t>Conceito</a:t>
            </a:r>
          </a:p>
          <a:p>
            <a:r>
              <a:rPr lang="pt-BR" sz="2000" dirty="0"/>
              <a:t>Classificação</a:t>
            </a:r>
          </a:p>
          <a:p>
            <a:pPr marL="1257300" lvl="3" indent="0">
              <a:buNone/>
            </a:pPr>
            <a:r>
              <a:rPr lang="pt-BR" sz="1600" i="1" dirty="0"/>
              <a:t>[...] sistemas médicos alternativos (homeopatia, medicina </a:t>
            </a:r>
            <a:r>
              <a:rPr lang="pt-BR" sz="1600" i="1" dirty="0" err="1"/>
              <a:t>ayurvédica</a:t>
            </a:r>
            <a:r>
              <a:rPr lang="pt-BR" sz="1600" i="1" dirty="0"/>
              <a:t>, e outras); intervenções mente-corpo (meditações, orações); terapias biológicas (baseados em produtos naturais não reconhecidos </a:t>
            </a:r>
            <a:r>
              <a:rPr lang="pt-BR" sz="1600" i="1" dirty="0" err="1"/>
              <a:t>cientiﬁcamente</a:t>
            </a:r>
            <a:r>
              <a:rPr lang="pt-BR" sz="1600" i="1" dirty="0"/>
              <a:t>); métodos de manipulação corporal e baseados no corpo (massagens, exercícios); e terapias energéticas (</a:t>
            </a:r>
            <a:r>
              <a:rPr lang="pt-BR" sz="1600" i="1" dirty="0" err="1"/>
              <a:t>reiki</a:t>
            </a:r>
            <a:r>
              <a:rPr lang="pt-BR" sz="1600" i="1" dirty="0"/>
              <a:t>, chi </a:t>
            </a:r>
            <a:r>
              <a:rPr lang="pt-BR" sz="1600" i="1" dirty="0" err="1"/>
              <a:t>gong</a:t>
            </a:r>
            <a:r>
              <a:rPr lang="pt-BR" sz="1600" i="1" dirty="0"/>
              <a:t>, dentre outras).  TESSER e BARROS(2008)</a:t>
            </a:r>
          </a:p>
          <a:p>
            <a:endParaRPr lang="pt-BR" sz="2000" dirty="0"/>
          </a:p>
          <a:p>
            <a:r>
              <a:rPr lang="pt-BR" sz="2000" dirty="0"/>
              <a:t>Alternativas/Complementares </a:t>
            </a:r>
          </a:p>
          <a:p>
            <a:r>
              <a:rPr lang="pt-BR" sz="2000" dirty="0"/>
              <a:t>Integrativas</a:t>
            </a:r>
          </a:p>
          <a:p>
            <a:r>
              <a:rPr lang="pt-BR" sz="2000" dirty="0"/>
              <a:t>Medicina Integrativa/SUS</a:t>
            </a:r>
          </a:p>
        </p:txBody>
      </p:sp>
    </p:spTree>
    <p:extLst>
      <p:ext uri="{BB962C8B-B14F-4D97-AF65-F5344CB8AC3E}">
        <p14:creationId xmlns:p14="http://schemas.microsoft.com/office/powerpoint/2010/main" val="38786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898"/>
          </a:xfrm>
        </p:spPr>
        <p:txBody>
          <a:bodyPr/>
          <a:lstStyle/>
          <a:p>
            <a:r>
              <a:rPr lang="pt-BR" dirty="0"/>
              <a:t>Rede de Atenção Psicossocial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/>
          </a:bodyPr>
          <a:lstStyle/>
          <a:p>
            <a:r>
              <a:rPr lang="pt-BR" sz="2400" dirty="0"/>
              <a:t>Panorama da Saúde Mental </a:t>
            </a:r>
          </a:p>
          <a:p>
            <a:r>
              <a:rPr lang="pt-BR" sz="2400" dirty="0"/>
              <a:t>Lei n°10.216 (06 de abril de 2001) – Politica Nacional de Saúde Mental </a:t>
            </a:r>
          </a:p>
          <a:p>
            <a:r>
              <a:rPr lang="pt-BR" sz="2400" dirty="0"/>
              <a:t>Portaria 3.088 (23 de dezembro de 2011) – Rede de Atenção Psicossocial</a:t>
            </a:r>
          </a:p>
          <a:p>
            <a:r>
              <a:rPr lang="pt-BR" sz="2400" dirty="0"/>
              <a:t>Dispositivo Estratégico - CAPS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635" y="3914389"/>
            <a:ext cx="2126974" cy="212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29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>
            <a:normAutofit/>
          </a:bodyPr>
          <a:lstStyle/>
          <a:p>
            <a:r>
              <a:rPr lang="pt-BR" dirty="0"/>
              <a:t>Praticas Integrativas e Complementares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03717"/>
            <a:ext cx="8596668" cy="4437645"/>
          </a:xfrm>
        </p:spPr>
        <p:txBody>
          <a:bodyPr/>
          <a:lstStyle/>
          <a:p>
            <a:r>
              <a:rPr lang="pt-BR" sz="2000" dirty="0"/>
              <a:t>Conceitos OMS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Brasil/Politica Nacional de Praticas Integrativas Complementares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dirty="0"/>
              <a:t>       </a:t>
            </a:r>
            <a:r>
              <a:rPr lang="pt-BR" b="1" dirty="0">
                <a:solidFill>
                  <a:schemeClr val="accent2"/>
                </a:solidFill>
              </a:rPr>
              <a:t>PORTARIA Nº 971, DE 3 DE MAIO DE 2006  </a:t>
            </a:r>
          </a:p>
          <a:p>
            <a:pPr marL="1714500" lvl="4" indent="0">
              <a:buNone/>
            </a:pP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Aprova a Política Nacional de Práticas Integrativas e Complementares (PNPIC) no Sistema Único de Saúde</a:t>
            </a:r>
          </a:p>
          <a:p>
            <a:pPr marL="1714500" lvl="4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[...]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contemplando a Homeopatia, as Plantas Medicinais e Fitoterapia, a Medicina Tradicional Chinesa/Acupuntura, a Medicina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Antroposófica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Crenoterapia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-Termalismo Social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BRASIL, 2006)</a:t>
            </a:r>
            <a:endParaRPr lang="pt-B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72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Autofit/>
          </a:bodyPr>
          <a:lstStyle/>
          <a:p>
            <a:r>
              <a:rPr lang="pt-BR" dirty="0"/>
              <a:t>Praticas Corporais Alternativas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Tecnologia Leve</a:t>
            </a:r>
          </a:p>
          <a:p>
            <a:r>
              <a:rPr lang="pt-BR" dirty="0"/>
              <a:t>Corpo Energético </a:t>
            </a:r>
          </a:p>
          <a:p>
            <a:r>
              <a:rPr lang="pt-BR" dirty="0"/>
              <a:t>Definição </a:t>
            </a:r>
          </a:p>
          <a:p>
            <a:endParaRPr lang="pt-BR" dirty="0"/>
          </a:p>
          <a:p>
            <a:pPr lvl="3" algn="just"/>
            <a:r>
              <a:rPr lang="pt-BR" sz="1600" i="1" dirty="0"/>
              <a:t>“As </a:t>
            </a:r>
            <a:r>
              <a:rPr lang="pt-BR" sz="1600" i="1" dirty="0" err="1"/>
              <a:t>PCAs</a:t>
            </a:r>
            <a:r>
              <a:rPr lang="pt-BR" sz="1600" i="1" dirty="0"/>
              <a:t> são atividades que possibilitam o autoconhecimento pela execução de movimentos lentos e prazerosos, permitem vivenciar a sensibilidade, a criatividade, a expressividade, a espontaneidade e o bom funcionamento do corpo, permitindo ao homem uma vivência mais plena de sua corporeidade, atuando na ressignificação do mesmo, como ser integral.” (</a:t>
            </a:r>
            <a:r>
              <a:rPr lang="pt-BR" sz="1600" i="1" dirty="0" err="1"/>
              <a:t>Coldebella</a:t>
            </a:r>
            <a:r>
              <a:rPr lang="pt-BR" sz="1600" i="1" dirty="0"/>
              <a:t>, 2004 p.120)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Praticas mais utilizadas: </a:t>
            </a:r>
            <a:r>
              <a:rPr lang="pt-BR" dirty="0" err="1"/>
              <a:t>Lian</a:t>
            </a:r>
            <a:r>
              <a:rPr lang="pt-BR" dirty="0"/>
              <a:t> Gong, Yoga, Tai Chi </a:t>
            </a:r>
            <a:r>
              <a:rPr lang="pt-BR" dirty="0" err="1"/>
              <a:t>Chuan</a:t>
            </a:r>
            <a:r>
              <a:rPr lang="pt-BR" dirty="0"/>
              <a:t>, Meditação, Massagem e Automassagem </a:t>
            </a:r>
          </a:p>
          <a:p>
            <a:r>
              <a:rPr lang="pt-BR" dirty="0"/>
              <a:t>Praticas Corporais no Transtorno Mental</a:t>
            </a:r>
          </a:p>
        </p:txBody>
      </p:sp>
    </p:spTree>
    <p:extLst>
      <p:ext uri="{BB962C8B-B14F-4D97-AF65-F5344CB8AC3E}">
        <p14:creationId xmlns:p14="http://schemas.microsoft.com/office/powerpoint/2010/main" val="3396116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6348"/>
          </a:xfrm>
        </p:spPr>
        <p:txBody>
          <a:bodyPr>
            <a:noAutofit/>
          </a:bodyPr>
          <a:lstStyle/>
          <a:p>
            <a:pPr algn="ctr"/>
            <a:r>
              <a:rPr lang="pt-BR" sz="4000" dirty="0"/>
              <a:t>Método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05949"/>
            <a:ext cx="8596668" cy="48354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Pesquisa Bibliográfica Exploratória</a:t>
            </a:r>
          </a:p>
          <a:p>
            <a:endParaRPr lang="pt-BR" sz="2000" dirty="0"/>
          </a:p>
          <a:p>
            <a:r>
              <a:rPr lang="pt-BR" sz="2000" dirty="0"/>
              <a:t> Palavras chaves: Práticas Integrativas e Complementares; Práticas Corporais Alternativas; Medicina Integrativa; Rede de Atenção Psicossocial </a:t>
            </a:r>
          </a:p>
          <a:p>
            <a:endParaRPr lang="pt-BR" sz="2000" dirty="0"/>
          </a:p>
          <a:p>
            <a:r>
              <a:rPr lang="pt-BR" sz="2000" dirty="0"/>
              <a:t>Descritores: </a:t>
            </a:r>
            <a:r>
              <a:rPr lang="pt-BR" sz="2000" dirty="0" err="1"/>
              <a:t>Scielo</a:t>
            </a:r>
            <a:r>
              <a:rPr lang="pt-BR" sz="2000" dirty="0"/>
              <a:t>, </a:t>
            </a:r>
            <a:r>
              <a:rPr lang="pt-BR" sz="2000" dirty="0" err="1"/>
              <a:t>Pubmed</a:t>
            </a:r>
            <a:r>
              <a:rPr lang="pt-BR" sz="2000" dirty="0"/>
              <a:t> e Periódicos CAPES</a:t>
            </a:r>
          </a:p>
          <a:p>
            <a:endParaRPr lang="pt-BR" sz="2000" dirty="0"/>
          </a:p>
          <a:p>
            <a:r>
              <a:rPr lang="pt-BR" sz="2000" dirty="0"/>
              <a:t>Proposta: Criar um ensaio teórico que estimulasse novas pesquisas, principalmente na atenção Psicossocial.</a:t>
            </a:r>
          </a:p>
        </p:txBody>
      </p:sp>
    </p:spTree>
    <p:extLst>
      <p:ext uri="{BB962C8B-B14F-4D97-AF65-F5344CB8AC3E}">
        <p14:creationId xmlns:p14="http://schemas.microsoft.com/office/powerpoint/2010/main" val="248937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59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Analise de 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166191"/>
            <a:ext cx="8596668" cy="4875171"/>
          </a:xfrm>
        </p:spPr>
        <p:txBody>
          <a:bodyPr/>
          <a:lstStyle/>
          <a:p>
            <a:endParaRPr lang="pt-BR" sz="2000" dirty="0"/>
          </a:p>
          <a:p>
            <a:r>
              <a:rPr lang="pt-BR" sz="2000" b="1" dirty="0">
                <a:solidFill>
                  <a:schemeClr val="accent2"/>
                </a:solidFill>
              </a:rPr>
              <a:t>Concepções sobre o corpo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Paradigma da Medicina Integrativa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600" dirty="0"/>
              <a:t>Diagnostico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600" dirty="0"/>
              <a:t>Relações de cuidado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Paradigma da Biomedicina </a:t>
            </a:r>
          </a:p>
          <a:p>
            <a:pPr marL="2286000" lvl="5" indent="0" algn="just">
              <a:buNone/>
            </a:pPr>
            <a:r>
              <a:rPr lang="pt-BR" sz="1600" i="1" dirty="0"/>
              <a:t>A medicina Ocidental tenta focar o corpo em termos de interação causal de partes divisíveis. Tem mantido com sucesso essa compartimentalização do corpo usando o modelo cientifico para selecionar, organizar e categorizar a investigação científica (CLAYTON, 2000)</a:t>
            </a:r>
          </a:p>
        </p:txBody>
      </p:sp>
    </p:spTree>
    <p:extLst>
      <p:ext uri="{BB962C8B-B14F-4D97-AF65-F5344CB8AC3E}">
        <p14:creationId xmlns:p14="http://schemas.microsoft.com/office/powerpoint/2010/main" val="294380485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743</TotalTime>
  <Words>1714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CURSO DE PÓS GRADUAÇÃO ESPECIALIZAÇÃO EM SAÚDE MENTAL E ATENÇÃO BÁSICA   </vt:lpstr>
      <vt:lpstr>Praticas Integrativas e Complementares: cuidado integral dentro da Atenção Psicossocial através de Práticas Corporais  </vt:lpstr>
      <vt:lpstr>Praticas Integrativas e Complementares: cuidado integral dentro da Atenção Psicossocial através de Práticas Corporais  </vt:lpstr>
      <vt:lpstr>Medicina Alternativa Complementar (MAC)/ Medicina Integrativa (MI) </vt:lpstr>
      <vt:lpstr>Rede de Atenção Psicossocial </vt:lpstr>
      <vt:lpstr>Praticas Integrativas e Complementares</vt:lpstr>
      <vt:lpstr>Praticas Corporais Alternativas </vt:lpstr>
      <vt:lpstr>Método </vt:lpstr>
      <vt:lpstr>Analise de Resultados </vt:lpstr>
      <vt:lpstr>Analise de Resultados</vt:lpstr>
      <vt:lpstr>Analise de Resultados</vt:lpstr>
      <vt:lpstr>Considerações Finais </vt:lpstr>
      <vt:lpstr>Referências Bibliográficas </vt:lpstr>
      <vt:lpstr>Referências Bibliográficas</vt:lpstr>
      <vt:lpstr>Referências Bibliográficas</vt:lpstr>
      <vt:lpstr>Referências Bibliográficas</vt:lpstr>
      <vt:lpstr>Referências Bibliográficas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PÓS GRADUAÇÃO ESPECIALIZAÇÃO EM SAÚDE MENTAL E ATENÇÃO BÁSICA PRÁTICAS  </dc:title>
  <dc:creator>Cristiane Palmeira</dc:creator>
  <cp:lastModifiedBy>VIRTUAL GOMES</cp:lastModifiedBy>
  <cp:revision>27</cp:revision>
  <cp:lastPrinted>2016-07-15T20:11:48Z</cp:lastPrinted>
  <dcterms:created xsi:type="dcterms:W3CDTF">2016-07-13T22:56:26Z</dcterms:created>
  <dcterms:modified xsi:type="dcterms:W3CDTF">2016-10-10T10:31:54Z</dcterms:modified>
</cp:coreProperties>
</file>