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1" r:id="rId4"/>
    <p:sldId id="262" r:id="rId5"/>
    <p:sldId id="263" r:id="rId6"/>
    <p:sldId id="265" r:id="rId7"/>
    <p:sldId id="266" r:id="rId8"/>
    <p:sldId id="267" r:id="rId9"/>
    <p:sldId id="269" r:id="rId10"/>
    <p:sldId id="271" r:id="rId11"/>
    <p:sldId id="272" r:id="rId12"/>
    <p:sldId id="273" r:id="rId13"/>
    <p:sldId id="268"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varScale="1">
        <p:scale>
          <a:sx n="74" d="100"/>
          <a:sy n="74" d="100"/>
        </p:scale>
        <p:origin x="5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229835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02470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231577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221300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88700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7FCBD49-531B-48D8-9ECF-C2FC89E46ED1}"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1395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7FCBD49-531B-48D8-9ECF-C2FC89E46ED1}" type="datetimeFigureOut">
              <a:rPr lang="pt-BR" smtClean="0"/>
              <a:t>27/09/2018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105818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B7FCBD49-531B-48D8-9ECF-C2FC89E46ED1}" type="datetimeFigureOut">
              <a:rPr lang="pt-BR" smtClean="0"/>
              <a:t>27/09/2018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57192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7FCBD49-531B-48D8-9ECF-C2FC89E46ED1}" type="datetimeFigureOut">
              <a:rPr lang="pt-BR" smtClean="0"/>
              <a:t>27/09/2018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854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7FCBD49-531B-48D8-9ECF-C2FC89E46ED1}"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123939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7FCBD49-531B-48D8-9ECF-C2FC89E46ED1}"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10168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36104-26C0-4ED0-81E5-C30BE6F6AB25}" type="slidenum">
              <a:rPr lang="pt-BR" smtClean="0"/>
              <a:t>‹nº›</a:t>
            </a:fld>
            <a:endParaRPr lang="pt-BR"/>
          </a:p>
        </p:txBody>
      </p:sp>
    </p:spTree>
    <p:extLst>
      <p:ext uri="{BB962C8B-B14F-4D97-AF65-F5344CB8AC3E}">
        <p14:creationId xmlns:p14="http://schemas.microsoft.com/office/powerpoint/2010/main" val="1857660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asmincunha@gmail.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K3_b18h70kU" TargetMode="External"/><Relationship Id="rId2" Type="http://schemas.openxmlformats.org/officeDocument/2006/relationships/hyperlink" Target="https://www.youtube.com/watch?time_continue=4&amp;v=PKqSPf-hKR4"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2"/>
          <a:stretch>
            <a:fillRect/>
          </a:stretch>
        </p:blipFill>
        <p:spPr>
          <a:xfrm>
            <a:off x="23812" y="-32309"/>
            <a:ext cx="12168188" cy="6858000"/>
          </a:xfrm>
          <a:prstGeom prst="rect">
            <a:avLst/>
          </a:prstGeom>
        </p:spPr>
      </p:pic>
      <p:sp>
        <p:nvSpPr>
          <p:cNvPr id="2" name="Título 1"/>
          <p:cNvSpPr>
            <a:spLocks noGrp="1"/>
          </p:cNvSpPr>
          <p:nvPr>
            <p:ph type="ctrTitle"/>
          </p:nvPr>
        </p:nvSpPr>
        <p:spPr>
          <a:xfrm>
            <a:off x="1101012" y="1200995"/>
            <a:ext cx="5635690" cy="1549718"/>
          </a:xfrm>
        </p:spPr>
        <p:txBody>
          <a:bodyPr>
            <a:normAutofit/>
          </a:bodyPr>
          <a:lstStyle/>
          <a:p>
            <a:r>
              <a:rPr lang="pt-BR" b="1" dirty="0"/>
              <a:t>Segunda Infância</a:t>
            </a:r>
          </a:p>
        </p:txBody>
      </p:sp>
      <p:sp>
        <p:nvSpPr>
          <p:cNvPr id="3" name="Subtítulo 2"/>
          <p:cNvSpPr>
            <a:spLocks noGrp="1"/>
          </p:cNvSpPr>
          <p:nvPr>
            <p:ph type="subTitle" idx="1"/>
          </p:nvPr>
        </p:nvSpPr>
        <p:spPr>
          <a:xfrm>
            <a:off x="1524000" y="3602037"/>
            <a:ext cx="5212702" cy="2051787"/>
          </a:xfrm>
        </p:spPr>
        <p:txBody>
          <a:bodyPr>
            <a:normAutofit/>
          </a:bodyPr>
          <a:lstStyle/>
          <a:p>
            <a:r>
              <a:rPr lang="pt-BR" sz="2800" i="1" dirty="0"/>
              <a:t>Mônica da Cunha Oliveira</a:t>
            </a:r>
            <a:endParaRPr lang="pt-BR" sz="2800" i="1" dirty="0">
              <a:hlinkClick r:id="rId3"/>
            </a:endParaRPr>
          </a:p>
          <a:p>
            <a:r>
              <a:rPr lang="pt-BR" sz="2800" i="1" dirty="0"/>
              <a:t>Yasmin Cunha de Oliveira</a:t>
            </a:r>
          </a:p>
          <a:p>
            <a:r>
              <a:rPr lang="pt-BR" sz="2800" dirty="0"/>
              <a:t>2018.1</a:t>
            </a:r>
          </a:p>
          <a:p>
            <a:r>
              <a:rPr lang="pt-BR" sz="2800" b="1" dirty="0"/>
              <a:t>Desenvolvimento do Ciclo de Vida</a:t>
            </a:r>
          </a:p>
          <a:p>
            <a:endParaRPr lang="pt-BR" sz="2800" b="1" dirty="0"/>
          </a:p>
        </p:txBody>
      </p:sp>
    </p:spTree>
    <p:extLst>
      <p:ext uri="{BB962C8B-B14F-4D97-AF65-F5344CB8AC3E}">
        <p14:creationId xmlns:p14="http://schemas.microsoft.com/office/powerpoint/2010/main" val="3415993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25487"/>
            <a:ext cx="9916886" cy="1325563"/>
          </a:xfrm>
        </p:spPr>
        <p:txBody>
          <a:bodyPr>
            <a:normAutofit/>
          </a:bodyPr>
          <a:lstStyle/>
          <a:p>
            <a:r>
              <a:rPr lang="pt-BR" sz="4800" dirty="0"/>
              <a:t>Desenvolvimento Psicossocial </a:t>
            </a:r>
            <a:endParaRPr lang="pt-BR" sz="4800" b="1" dirty="0"/>
          </a:p>
        </p:txBody>
      </p:sp>
      <p:sp>
        <p:nvSpPr>
          <p:cNvPr id="3" name="Espaço Reservado para Conteúdo 2"/>
          <p:cNvSpPr>
            <a:spLocks noGrp="1"/>
          </p:cNvSpPr>
          <p:nvPr>
            <p:ph idx="1"/>
          </p:nvPr>
        </p:nvSpPr>
        <p:spPr>
          <a:xfrm>
            <a:off x="1405719" y="1107417"/>
            <a:ext cx="10418419" cy="5081452"/>
          </a:xfrm>
        </p:spPr>
        <p:txBody>
          <a:bodyPr>
            <a:noAutofit/>
          </a:bodyPr>
          <a:lstStyle/>
          <a:p>
            <a:pPr algn="just">
              <a:lnSpc>
                <a:spcPct val="120000"/>
              </a:lnSpc>
            </a:pPr>
            <a:r>
              <a:rPr lang="pt-BR" sz="2400" dirty="0"/>
              <a:t>Autoconceito: um sistema de representações descritivas e avaliativas sobre a nossa pessoa.</a:t>
            </a:r>
          </a:p>
          <a:p>
            <a:pPr algn="just">
              <a:lnSpc>
                <a:spcPct val="120000"/>
              </a:lnSpc>
              <a:buFont typeface="Wingdings" panose="05000000000000000000" pitchFamily="2" charset="2"/>
              <a:buChar char="ü"/>
            </a:pPr>
            <a:r>
              <a:rPr lang="pt-BR" sz="2400" dirty="0"/>
              <a:t>Passagem dos 5 para os 7 anos: muda de comportamentos concretos e observáveis (como correr e escalar) para traços gerais, tais como popular, inteligente, idiota         </a:t>
            </a:r>
            <a:r>
              <a:rPr lang="pt-BR" sz="2400" i="1" dirty="0"/>
              <a:t>“Eu posso correr rápido e subir alto. Eu sou forte!”</a:t>
            </a:r>
          </a:p>
          <a:p>
            <a:pPr algn="just">
              <a:lnSpc>
                <a:spcPct val="120000"/>
              </a:lnSpc>
            </a:pPr>
            <a:r>
              <a:rPr lang="pt-BR" sz="2400" dirty="0"/>
              <a:t>Autoestima: julgamento sobre seu valor pessoal. Tende a ser tudo ou nada: bom x mau</a:t>
            </a:r>
          </a:p>
          <a:p>
            <a:pPr algn="just">
              <a:lnSpc>
                <a:spcPct val="120000"/>
              </a:lnSpc>
            </a:pPr>
            <a:r>
              <a:rPr lang="pt-BR" sz="2400" dirty="0"/>
              <a:t>Os psicólogos americanos </a:t>
            </a:r>
            <a:r>
              <a:rPr lang="pt-BR" sz="2400" dirty="0" err="1"/>
              <a:t>Mamie</a:t>
            </a:r>
            <a:r>
              <a:rPr lang="pt-BR" sz="2400" dirty="0"/>
              <a:t> e Kenneth Clark fizeram esse teste em 1947. Em 2006 foi feita uma nova pesquisa nos EUA e o resultado não mudou muito. </a:t>
            </a:r>
          </a:p>
          <a:p>
            <a:pPr marL="0" indent="0" algn="just">
              <a:lnSpc>
                <a:spcPct val="120000"/>
              </a:lnSpc>
              <a:buNone/>
            </a:pPr>
            <a:r>
              <a:rPr lang="pt-BR" sz="2400" dirty="0">
                <a:hlinkClick r:id="rId2"/>
              </a:rPr>
              <a:t>https://www.youtube.com/watch?time_continue=4&amp;v=PKqSPf-hKR4</a:t>
            </a:r>
            <a:endParaRPr lang="pt-BR" sz="2400" dirty="0"/>
          </a:p>
          <a:p>
            <a:pPr marL="0" indent="0" algn="just">
              <a:lnSpc>
                <a:spcPct val="120000"/>
              </a:lnSpc>
              <a:buNone/>
            </a:pPr>
            <a:r>
              <a:rPr lang="pt-BR" sz="2400" dirty="0">
                <a:hlinkClick r:id="rId3"/>
              </a:rPr>
              <a:t>https://www.youtube.com/watch?v=K3_b18h70kU</a:t>
            </a:r>
            <a:endParaRPr lang="pt-BR" sz="2400" dirty="0"/>
          </a:p>
          <a:p>
            <a:pPr marL="0" indent="0" algn="just">
              <a:lnSpc>
                <a:spcPct val="120000"/>
              </a:lnSpc>
              <a:buNone/>
            </a:pPr>
            <a:endParaRPr lang="pt-BR" sz="2400" dirty="0"/>
          </a:p>
          <a:p>
            <a:pPr algn="just">
              <a:lnSpc>
                <a:spcPct val="120000"/>
              </a:lnSpc>
            </a:pPr>
            <a:endParaRPr lang="pt-BR" sz="2400" dirty="0"/>
          </a:p>
        </p:txBody>
      </p:sp>
      <p:pic>
        <p:nvPicPr>
          <p:cNvPr id="4" name="Imagem 3"/>
          <p:cNvPicPr>
            <a:picLocks noChangeAspect="1"/>
          </p:cNvPicPr>
          <p:nvPr/>
        </p:nvPicPr>
        <p:blipFill>
          <a:blip r:embed="rId4"/>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7" descr="Resultado de imagem para criança negra brincando com boneco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309365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25487"/>
            <a:ext cx="9916886" cy="1325563"/>
          </a:xfrm>
        </p:spPr>
        <p:txBody>
          <a:bodyPr>
            <a:normAutofit/>
          </a:bodyPr>
          <a:lstStyle/>
          <a:p>
            <a:r>
              <a:rPr lang="pt-BR" sz="4800" dirty="0"/>
              <a:t>Desenvolvimento Psicossocial </a:t>
            </a:r>
            <a:endParaRPr lang="pt-BR" sz="4800" b="1" dirty="0"/>
          </a:p>
        </p:txBody>
      </p:sp>
      <p:sp>
        <p:nvSpPr>
          <p:cNvPr id="3" name="Espaço Reservado para Conteúdo 2"/>
          <p:cNvSpPr>
            <a:spLocks noGrp="1"/>
          </p:cNvSpPr>
          <p:nvPr>
            <p:ph idx="1"/>
          </p:nvPr>
        </p:nvSpPr>
        <p:spPr>
          <a:xfrm>
            <a:off x="1405719" y="1107417"/>
            <a:ext cx="9920785" cy="5081452"/>
          </a:xfrm>
        </p:spPr>
        <p:txBody>
          <a:bodyPr>
            <a:noAutofit/>
          </a:bodyPr>
          <a:lstStyle/>
          <a:p>
            <a:pPr algn="just">
              <a:lnSpc>
                <a:spcPct val="120000"/>
              </a:lnSpc>
            </a:pPr>
            <a:r>
              <a:rPr lang="pt-BR" sz="2400" dirty="0"/>
              <a:t>A capacidade de </a:t>
            </a:r>
            <a:r>
              <a:rPr lang="pt-BR" sz="2400" b="1" dirty="0"/>
              <a:t>entender e regular emoções</a:t>
            </a:r>
            <a:r>
              <a:rPr lang="pt-BR" sz="2400" dirty="0"/>
              <a:t>, ou controlar, os próprios sentimentos é um dos avanços importantes da segunda infância. </a:t>
            </a:r>
          </a:p>
          <a:p>
            <a:pPr algn="just">
              <a:lnSpc>
                <a:spcPct val="120000"/>
              </a:lnSpc>
            </a:pPr>
            <a:r>
              <a:rPr lang="pt-BR" sz="2400" dirty="0"/>
              <a:t>Podem falar de sua emoções e geralmente conseguem discernir os sentimentos dos outros. </a:t>
            </a:r>
          </a:p>
          <a:p>
            <a:pPr algn="just">
              <a:lnSpc>
                <a:spcPct val="120000"/>
              </a:lnSpc>
            </a:pPr>
            <a:endParaRPr lang="pt-BR" sz="2400"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7" descr="Resultado de imagem para criança negra brincando com boneco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1987222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25487"/>
            <a:ext cx="9916886" cy="1325563"/>
          </a:xfrm>
        </p:spPr>
        <p:txBody>
          <a:bodyPr>
            <a:normAutofit/>
          </a:bodyPr>
          <a:lstStyle/>
          <a:p>
            <a:r>
              <a:rPr lang="pt-BR" sz="4800" dirty="0"/>
              <a:t>Desenvolvimento Psicossocial </a:t>
            </a:r>
            <a:endParaRPr lang="pt-BR" sz="4800" b="1" dirty="0"/>
          </a:p>
        </p:txBody>
      </p:sp>
      <p:sp>
        <p:nvSpPr>
          <p:cNvPr id="3" name="Espaço Reservado para Conteúdo 2"/>
          <p:cNvSpPr>
            <a:spLocks noGrp="1"/>
          </p:cNvSpPr>
          <p:nvPr>
            <p:ph idx="1"/>
          </p:nvPr>
        </p:nvSpPr>
        <p:spPr>
          <a:xfrm>
            <a:off x="1405719" y="1481959"/>
            <a:ext cx="9920785" cy="4706910"/>
          </a:xfrm>
        </p:spPr>
        <p:txBody>
          <a:bodyPr>
            <a:noAutofit/>
          </a:bodyPr>
          <a:lstStyle/>
          <a:p>
            <a:pPr algn="just">
              <a:lnSpc>
                <a:spcPct val="120000"/>
              </a:lnSpc>
            </a:pPr>
            <a:r>
              <a:rPr lang="pt-BR" sz="2400" dirty="0"/>
              <a:t>Brincar: a principal atividade da segunda infância</a:t>
            </a:r>
          </a:p>
          <a:p>
            <a:pPr algn="just">
              <a:lnSpc>
                <a:spcPct val="120000"/>
              </a:lnSpc>
            </a:pPr>
            <a:r>
              <a:rPr lang="pt-BR" sz="2400" dirty="0"/>
              <a:t>Atividade adaptativa</a:t>
            </a:r>
          </a:p>
          <a:p>
            <a:pPr algn="just">
              <a:lnSpc>
                <a:spcPct val="120000"/>
              </a:lnSpc>
            </a:pPr>
            <a:endParaRPr lang="pt-BR" sz="2400"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7" descr="Resultado de imagem para criança negra brincando com boneco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977655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25487"/>
            <a:ext cx="9916886" cy="1325563"/>
          </a:xfrm>
        </p:spPr>
        <p:txBody>
          <a:bodyPr>
            <a:normAutofit/>
          </a:bodyPr>
          <a:lstStyle/>
          <a:p>
            <a:r>
              <a:rPr lang="pt-BR" sz="4800" dirty="0"/>
              <a:t>Referências </a:t>
            </a:r>
            <a:endParaRPr lang="pt-BR" sz="4800" b="1" dirty="0"/>
          </a:p>
        </p:txBody>
      </p:sp>
      <p:sp>
        <p:nvSpPr>
          <p:cNvPr id="3" name="Espaço Reservado para Conteúdo 2"/>
          <p:cNvSpPr>
            <a:spLocks noGrp="1"/>
          </p:cNvSpPr>
          <p:nvPr>
            <p:ph idx="1"/>
          </p:nvPr>
        </p:nvSpPr>
        <p:spPr>
          <a:xfrm>
            <a:off x="1433015" y="1434661"/>
            <a:ext cx="9920785" cy="4822447"/>
          </a:xfrm>
        </p:spPr>
        <p:txBody>
          <a:bodyPr>
            <a:noAutofit/>
          </a:bodyPr>
          <a:lstStyle/>
          <a:p>
            <a:pPr algn="just">
              <a:lnSpc>
                <a:spcPct val="120000"/>
              </a:lnSpc>
            </a:pPr>
            <a:r>
              <a:rPr lang="pt-BR" sz="2400" dirty="0"/>
              <a:t>Malta DC, Duarte EC, Almeida MF, Dias MAS, Neto OLM, Moura L, Ferraz W, Souza MFM. Lista de causas de mortes evitáveis por intervenções do Sistema Único de Saúde do Brasil. </a:t>
            </a:r>
            <a:r>
              <a:rPr lang="pt-BR" sz="2400" dirty="0" err="1"/>
              <a:t>Epidemiol</a:t>
            </a:r>
            <a:r>
              <a:rPr lang="pt-BR" sz="2400" dirty="0"/>
              <a:t> </a:t>
            </a:r>
            <a:r>
              <a:rPr lang="pt-BR" sz="2400" dirty="0" err="1"/>
              <a:t>Serv</a:t>
            </a:r>
            <a:r>
              <a:rPr lang="pt-BR" sz="2400" dirty="0"/>
              <a:t> Saúde. 2007; 16: 233-44.</a:t>
            </a:r>
          </a:p>
          <a:p>
            <a:pPr marL="0" indent="0" algn="just">
              <a:lnSpc>
                <a:spcPct val="120000"/>
              </a:lnSpc>
              <a:buNone/>
            </a:pPr>
            <a:endParaRPr lang="pt-BR" sz="2400" dirty="0"/>
          </a:p>
          <a:p>
            <a:r>
              <a:rPr lang="pt-BR" sz="2400" dirty="0"/>
              <a:t> </a:t>
            </a:r>
            <a:r>
              <a:rPr lang="pt-BR" sz="2400" cap="all" dirty="0"/>
              <a:t>PAPALIA, </a:t>
            </a:r>
            <a:r>
              <a:rPr lang="pt-BR" sz="2400" cap="all" dirty="0" err="1"/>
              <a:t>d</a:t>
            </a:r>
            <a:r>
              <a:rPr lang="pt-BR" sz="2400" dirty="0" err="1"/>
              <a:t>iane</a:t>
            </a:r>
            <a:r>
              <a:rPr lang="pt-BR" sz="2400" cap="all" dirty="0"/>
              <a:t> E FELDMAN, </a:t>
            </a:r>
            <a:r>
              <a:rPr lang="pt-BR" sz="2400" dirty="0"/>
              <a:t>Ruth</a:t>
            </a:r>
            <a:r>
              <a:rPr lang="pt-BR" sz="2400" cap="all" dirty="0"/>
              <a:t>. I</a:t>
            </a:r>
            <a:r>
              <a:rPr lang="pt-BR" sz="2400" dirty="0"/>
              <a:t>n</a:t>
            </a:r>
            <a:r>
              <a:rPr lang="pt-BR" sz="2400" cap="all" dirty="0"/>
              <a:t>:</a:t>
            </a:r>
            <a:r>
              <a:rPr lang="pt-BR" sz="2400" dirty="0"/>
              <a:t> Desenvolvimento Humano.  12 </a:t>
            </a:r>
            <a:r>
              <a:rPr lang="pt-BR" sz="2400" dirty="0" err="1"/>
              <a:t>ed</a:t>
            </a:r>
            <a:r>
              <a:rPr lang="pt-BR" sz="2400" dirty="0"/>
              <a:t>, 2013</a:t>
            </a:r>
          </a:p>
          <a:p>
            <a:pPr algn="just">
              <a:lnSpc>
                <a:spcPct val="120000"/>
              </a:lnSpc>
            </a:pPr>
            <a:endParaRPr lang="pt-BR" sz="2400"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273800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365125"/>
            <a:ext cx="9916886" cy="1325563"/>
          </a:xfrm>
        </p:spPr>
        <p:txBody>
          <a:bodyPr>
            <a:normAutofit/>
          </a:bodyPr>
          <a:lstStyle/>
          <a:p>
            <a:r>
              <a:rPr lang="pt-BR" sz="4800" b="1" dirty="0"/>
              <a:t>Desenvolvimento</a:t>
            </a:r>
          </a:p>
        </p:txBody>
      </p:sp>
      <p:sp>
        <p:nvSpPr>
          <p:cNvPr id="3" name="Espaço Reservado para Conteúdo 2"/>
          <p:cNvSpPr>
            <a:spLocks noGrp="1"/>
          </p:cNvSpPr>
          <p:nvPr>
            <p:ph idx="1"/>
          </p:nvPr>
        </p:nvSpPr>
        <p:spPr>
          <a:xfrm>
            <a:off x="1463040" y="1825625"/>
            <a:ext cx="9890760" cy="4496798"/>
          </a:xfrm>
        </p:spPr>
        <p:txBody>
          <a:bodyPr>
            <a:normAutofit/>
          </a:bodyPr>
          <a:lstStyle/>
          <a:p>
            <a:pPr algn="just">
              <a:lnSpc>
                <a:spcPct val="100000"/>
              </a:lnSpc>
            </a:pPr>
            <a:r>
              <a:rPr lang="pt-BR" sz="3200" dirty="0"/>
              <a:t>Físico:</a:t>
            </a:r>
          </a:p>
          <a:p>
            <a:pPr lvl="1" algn="just">
              <a:lnSpc>
                <a:spcPct val="100000"/>
              </a:lnSpc>
              <a:buFont typeface="Wingdings" panose="05000000000000000000" pitchFamily="2" charset="2"/>
              <a:buChar char="ü"/>
            </a:pPr>
            <a:r>
              <a:rPr lang="pt-BR" dirty="0"/>
              <a:t>Motor</a:t>
            </a:r>
          </a:p>
          <a:p>
            <a:pPr lvl="1" algn="just">
              <a:lnSpc>
                <a:spcPct val="100000"/>
              </a:lnSpc>
              <a:buFont typeface="Wingdings" panose="05000000000000000000" pitchFamily="2" charset="2"/>
              <a:buChar char="ü"/>
            </a:pPr>
            <a:r>
              <a:rPr lang="pt-BR" dirty="0"/>
              <a:t>Sono</a:t>
            </a:r>
          </a:p>
          <a:p>
            <a:pPr algn="just">
              <a:lnSpc>
                <a:spcPct val="100000"/>
              </a:lnSpc>
            </a:pPr>
            <a:r>
              <a:rPr lang="pt-BR" sz="3200" dirty="0"/>
              <a:t>Cognitivo:</a:t>
            </a:r>
          </a:p>
          <a:p>
            <a:pPr lvl="1" algn="just">
              <a:lnSpc>
                <a:spcPct val="100000"/>
              </a:lnSpc>
              <a:buFont typeface="Wingdings" panose="05000000000000000000" pitchFamily="2" charset="2"/>
              <a:buChar char="ü"/>
            </a:pPr>
            <a:r>
              <a:rPr lang="pt-BR" dirty="0" err="1"/>
              <a:t>Pré-operatorio</a:t>
            </a:r>
            <a:r>
              <a:rPr lang="pt-BR" dirty="0"/>
              <a:t> </a:t>
            </a:r>
          </a:p>
          <a:p>
            <a:pPr algn="just">
              <a:lnSpc>
                <a:spcPct val="100000"/>
              </a:lnSpc>
            </a:pPr>
            <a:r>
              <a:rPr lang="pt-BR" sz="3200" dirty="0"/>
              <a:t>Psicossocial </a:t>
            </a:r>
          </a:p>
          <a:p>
            <a:pPr lvl="1" algn="just">
              <a:lnSpc>
                <a:spcPct val="100000"/>
              </a:lnSpc>
              <a:buFont typeface="Wingdings" panose="05000000000000000000" pitchFamily="2" charset="2"/>
              <a:buChar char="ü"/>
            </a:pPr>
            <a:r>
              <a:rPr lang="pt-BR" dirty="0"/>
              <a:t>Auto conceito</a:t>
            </a:r>
          </a:p>
          <a:p>
            <a:pPr lvl="1" algn="just">
              <a:lnSpc>
                <a:spcPct val="100000"/>
              </a:lnSpc>
              <a:buFont typeface="Wingdings" panose="05000000000000000000" pitchFamily="2" charset="2"/>
              <a:buChar char="ü"/>
            </a:pPr>
            <a:r>
              <a:rPr lang="pt-BR" dirty="0"/>
              <a:t>Autoestima</a:t>
            </a:r>
          </a:p>
          <a:p>
            <a:pPr lvl="1" algn="just">
              <a:lnSpc>
                <a:spcPct val="100000"/>
              </a:lnSpc>
              <a:buFont typeface="Wingdings" panose="05000000000000000000" pitchFamily="2" charset="2"/>
              <a:buChar char="ü"/>
            </a:pPr>
            <a:r>
              <a:rPr lang="pt-BR" dirty="0"/>
              <a:t>Brincadeiras de faz-de-conta</a:t>
            </a:r>
          </a:p>
          <a:p>
            <a:pPr marL="0" indent="0" algn="just">
              <a:lnSpc>
                <a:spcPct val="150000"/>
              </a:lnSpc>
              <a:buNone/>
            </a:pP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1796245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365125"/>
            <a:ext cx="9916886" cy="1325563"/>
          </a:xfrm>
        </p:spPr>
        <p:txBody>
          <a:bodyPr>
            <a:normAutofit/>
          </a:bodyPr>
          <a:lstStyle/>
          <a:p>
            <a:r>
              <a:rPr lang="pt-BR" sz="4800" b="1" dirty="0"/>
              <a:t>Desenvolvimento físico</a:t>
            </a:r>
          </a:p>
        </p:txBody>
      </p:sp>
      <p:sp>
        <p:nvSpPr>
          <p:cNvPr id="3" name="Espaço Reservado para Conteúdo 2"/>
          <p:cNvSpPr>
            <a:spLocks noGrp="1"/>
          </p:cNvSpPr>
          <p:nvPr>
            <p:ph idx="1"/>
          </p:nvPr>
        </p:nvSpPr>
        <p:spPr>
          <a:xfrm>
            <a:off x="1433015" y="1825625"/>
            <a:ext cx="9920785" cy="3456059"/>
          </a:xfrm>
        </p:spPr>
        <p:txBody>
          <a:bodyPr/>
          <a:lstStyle/>
          <a:p>
            <a:pPr algn="just">
              <a:lnSpc>
                <a:spcPct val="100000"/>
              </a:lnSpc>
            </a:pPr>
            <a:r>
              <a:rPr lang="pt-BR" dirty="0"/>
              <a:t>Com três anos costumam perder a forma roliça característica de bebês: tronco, braços e pernas ficam mais longos. </a:t>
            </a:r>
          </a:p>
          <a:p>
            <a:pPr algn="just">
              <a:lnSpc>
                <a:spcPct val="100000"/>
              </a:lnSpc>
            </a:pPr>
            <a:r>
              <a:rPr lang="pt-BR" dirty="0"/>
              <a:t>Crescimento muscular e esquelético avançado, tornando a criança mais forte</a:t>
            </a:r>
          </a:p>
          <a:p>
            <a:pPr marL="0" indent="0" algn="just">
              <a:lnSpc>
                <a:spcPct val="100000"/>
              </a:lnSpc>
              <a:buNone/>
            </a:pPr>
            <a:r>
              <a:rPr lang="pt-BR" dirty="0">
                <a:solidFill>
                  <a:srgbClr val="7030A0"/>
                </a:solidFill>
              </a:rPr>
              <a:t>-&gt;</a:t>
            </a:r>
            <a:r>
              <a:rPr lang="pt-BR" dirty="0"/>
              <a:t> Ampla variedade de habilidades motoras</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12" descr="Resultado de imagem para criança tres anos puland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14" descr="Resultado de imagem para criança tres anos puland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9" name="AutoShape 16" descr="Resultado de imagem para criança tres anos puland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10972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365125"/>
            <a:ext cx="9916886" cy="1325563"/>
          </a:xfrm>
        </p:spPr>
        <p:txBody>
          <a:bodyPr>
            <a:normAutofit/>
          </a:bodyPr>
          <a:lstStyle/>
          <a:p>
            <a:r>
              <a:rPr lang="pt-BR" sz="4800" b="1" dirty="0"/>
              <a:t>Desenvolvimento físico</a:t>
            </a:r>
          </a:p>
        </p:txBody>
      </p:sp>
      <p:sp>
        <p:nvSpPr>
          <p:cNvPr id="3" name="Espaço Reservado para Conteúdo 2"/>
          <p:cNvSpPr>
            <a:spLocks noGrp="1"/>
          </p:cNvSpPr>
          <p:nvPr>
            <p:ph idx="1"/>
          </p:nvPr>
        </p:nvSpPr>
        <p:spPr>
          <a:xfrm>
            <a:off x="1433015" y="1615441"/>
            <a:ext cx="9920785" cy="3666244"/>
          </a:xfrm>
        </p:spPr>
        <p:txBody>
          <a:bodyPr/>
          <a:lstStyle/>
          <a:p>
            <a:pPr algn="just">
              <a:lnSpc>
                <a:spcPct val="100000"/>
              </a:lnSpc>
            </a:pPr>
            <a:r>
              <a:rPr lang="pt-BR" dirty="0"/>
              <a:t>Aquisição das habilidades motoras finas na idade pré-escolar</a:t>
            </a:r>
          </a:p>
          <a:p>
            <a:pPr algn="just">
              <a:lnSpc>
                <a:spcPct val="100000"/>
              </a:lnSpc>
              <a:buFont typeface="Wingdings" panose="05000000000000000000" pitchFamily="2" charset="2"/>
              <a:buChar char="ü"/>
            </a:pPr>
            <a:r>
              <a:rPr lang="pt-BR" dirty="0"/>
              <a:t>Envolvem os pequenos músculos e a coordenação dos olhos-mãos.  </a:t>
            </a:r>
          </a:p>
          <a:p>
            <a:pPr algn="just">
              <a:lnSpc>
                <a:spcPct val="100000"/>
              </a:lnSpc>
              <a:buFont typeface="Wingdings" panose="05000000000000000000" pitchFamily="2" charset="2"/>
              <a:buChar char="ü"/>
            </a:pPr>
            <a:r>
              <a:rPr lang="pt-BR" dirty="0"/>
              <a:t> Abotoar a camisa, desenhar imagens.</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541881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1194" y="-153035"/>
            <a:ext cx="9916886" cy="1325563"/>
          </a:xfrm>
        </p:spPr>
        <p:txBody>
          <a:bodyPr>
            <a:normAutofit/>
          </a:bodyPr>
          <a:lstStyle/>
          <a:p>
            <a:r>
              <a:rPr lang="pt-BR" sz="4800" b="1" dirty="0"/>
              <a:t>Padrões  e distúrbios do sono</a:t>
            </a:r>
          </a:p>
        </p:txBody>
      </p:sp>
      <p:sp>
        <p:nvSpPr>
          <p:cNvPr id="3" name="Espaço Reservado para Conteúdo 2"/>
          <p:cNvSpPr>
            <a:spLocks noGrp="1"/>
          </p:cNvSpPr>
          <p:nvPr>
            <p:ph idx="1"/>
          </p:nvPr>
        </p:nvSpPr>
        <p:spPr>
          <a:xfrm>
            <a:off x="1433015" y="1219200"/>
            <a:ext cx="10286545" cy="5257801"/>
          </a:xfrm>
        </p:spPr>
        <p:txBody>
          <a:bodyPr>
            <a:noAutofit/>
          </a:bodyPr>
          <a:lstStyle/>
          <a:p>
            <a:pPr algn="just">
              <a:lnSpc>
                <a:spcPct val="100000"/>
              </a:lnSpc>
            </a:pPr>
            <a:r>
              <a:rPr lang="pt-BR" sz="2200" dirty="0"/>
              <a:t>Aos 5 anos a maioria das crianças dorme em média 11 horas por noite e desiste de cochilos durante o dia</a:t>
            </a:r>
          </a:p>
          <a:p>
            <a:pPr algn="just">
              <a:lnSpc>
                <a:spcPct val="100000"/>
              </a:lnSpc>
            </a:pPr>
            <a:r>
              <a:rPr lang="pt-BR" sz="2200" dirty="0"/>
              <a:t>Distúrbios de sono: na maioria dos casos são ocasionais e geralmente desaparecerem. Persistentes podem indicar problema emocional, psicológico ou neurológico. </a:t>
            </a:r>
          </a:p>
          <a:p>
            <a:pPr algn="just">
              <a:lnSpc>
                <a:spcPct val="100000"/>
              </a:lnSpc>
              <a:buFont typeface="Wingdings" panose="05000000000000000000" pitchFamily="2" charset="2"/>
              <a:buChar char="ü"/>
            </a:pPr>
            <a:r>
              <a:rPr lang="pt-BR" sz="2200" dirty="0"/>
              <a:t>Caminhar e falar durante a noite são comportamentos razoavelmente comuns na segunda infância </a:t>
            </a:r>
          </a:p>
          <a:p>
            <a:pPr algn="just">
              <a:lnSpc>
                <a:spcPct val="100000"/>
              </a:lnSpc>
              <a:buFont typeface="Wingdings" panose="05000000000000000000" pitchFamily="2" charset="2"/>
              <a:buChar char="ü"/>
            </a:pPr>
            <a:r>
              <a:rPr lang="pt-BR" sz="2200" dirty="0"/>
              <a:t>Pesadelos também são comuns</a:t>
            </a:r>
          </a:p>
          <a:p>
            <a:pPr algn="just">
              <a:lnSpc>
                <a:spcPct val="100000"/>
              </a:lnSpc>
              <a:buFont typeface="Wingdings" panose="05000000000000000000" pitchFamily="2" charset="2"/>
              <a:buChar char="ü"/>
            </a:pPr>
            <a:r>
              <a:rPr lang="pt-BR" sz="2200" dirty="0"/>
              <a:t>Terror noturno: despertar abruptamente no início da noite de um sono profundo e em estado de agitação; contudo ela não esta realmente acordada (3-13 anos)</a:t>
            </a:r>
          </a:p>
          <a:p>
            <a:pPr algn="just">
              <a:lnSpc>
                <a:spcPct val="100000"/>
              </a:lnSpc>
              <a:buFont typeface="Wingdings" panose="05000000000000000000" pitchFamily="2" charset="2"/>
              <a:buChar char="ü"/>
            </a:pPr>
            <a:r>
              <a:rPr lang="pt-BR" sz="2200" dirty="0"/>
              <a:t>Enurese- urinação involuntária e repetida a noite. Geralmente não é um comportamento deliberado, não funciona punir ou reforçar a criança. A maioria supera sem buscar especialistas aos 8 anos. </a:t>
            </a:r>
          </a:p>
          <a:p>
            <a:pPr algn="just">
              <a:lnSpc>
                <a:spcPct val="100000"/>
              </a:lnSpc>
              <a:buFont typeface="Wingdings" panose="05000000000000000000" pitchFamily="2" charset="2"/>
              <a:buChar char="ü"/>
            </a:pPr>
            <a:r>
              <a:rPr lang="pt-BR" sz="2200" dirty="0"/>
              <a:t>Sonambulismo – é melhor não acordá-las e conduzir gentiamente de volta para a cama</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12" descr="Resultado de imagem para criança tres anos puland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14" descr="Resultado de imagem para criança tres anos puland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9" name="AutoShape 16" descr="Resultado de imagem para criança tres anos puland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212112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25487"/>
            <a:ext cx="9916886" cy="1325563"/>
          </a:xfrm>
        </p:spPr>
        <p:txBody>
          <a:bodyPr>
            <a:normAutofit fontScale="90000"/>
          </a:bodyPr>
          <a:lstStyle/>
          <a:p>
            <a:r>
              <a:rPr lang="pt-BR" sz="4800" dirty="0"/>
              <a:t>A transição da desnutrição para a obesidade</a:t>
            </a:r>
            <a:endParaRPr lang="pt-BR" sz="4800" b="1" dirty="0"/>
          </a:p>
        </p:txBody>
      </p:sp>
      <p:sp>
        <p:nvSpPr>
          <p:cNvPr id="3" name="Espaço Reservado para Conteúdo 2"/>
          <p:cNvSpPr>
            <a:spLocks noGrp="1"/>
          </p:cNvSpPr>
          <p:nvPr>
            <p:ph idx="1"/>
          </p:nvPr>
        </p:nvSpPr>
        <p:spPr>
          <a:xfrm>
            <a:off x="1433015" y="1476103"/>
            <a:ext cx="9920785" cy="4781006"/>
          </a:xfrm>
        </p:spPr>
        <p:txBody>
          <a:bodyPr>
            <a:noAutofit/>
          </a:bodyPr>
          <a:lstStyle/>
          <a:p>
            <a:pPr algn="just">
              <a:lnSpc>
                <a:spcPct val="120000"/>
              </a:lnSpc>
            </a:pPr>
            <a:r>
              <a:rPr lang="pt-BR" sz="2400" dirty="0"/>
              <a:t>De acordo com o Relatório Global de Nutrição 2016, 44% dos países vivem, ao mesmo tempo, sérios níveis de subnutrição e sobrepeso, incluindo obesidade. É a chamada 'dupla carga da má nutrição'.</a:t>
            </a:r>
          </a:p>
          <a:p>
            <a:pPr marL="0" indent="0" algn="just">
              <a:lnSpc>
                <a:spcPct val="120000"/>
              </a:lnSpc>
              <a:buNone/>
            </a:pPr>
            <a:r>
              <a:rPr lang="pt-BR" sz="2400" i="1" dirty="0"/>
              <a:t>"Há evidências de que uma nutrição pobre resulta não apenas em subnutrição, mas em obesidade também. O que é muito preocupante é que, quando isso acontece, afeta toda a vida. Se você não consome os nutrientes certos, o cérebro e o corpo não se desenvolvem adequadamente. Isso sempre será um desafio", afirma Jeff Terry, líder global de responsabilidade social da </a:t>
            </a:r>
            <a:r>
              <a:rPr lang="pt-BR" sz="2400" i="1" dirty="0" err="1"/>
              <a:t>Amway</a:t>
            </a:r>
            <a:r>
              <a:rPr lang="pt-BR" sz="2400" i="1" dirty="0"/>
              <a:t>.</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257720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25487"/>
            <a:ext cx="9916886" cy="1325563"/>
          </a:xfrm>
        </p:spPr>
        <p:txBody>
          <a:bodyPr>
            <a:normAutofit fontScale="90000"/>
          </a:bodyPr>
          <a:lstStyle/>
          <a:p>
            <a:r>
              <a:rPr lang="pt-BR" sz="4800" dirty="0"/>
              <a:t>A transição da desnutrição para a obesidade</a:t>
            </a:r>
            <a:endParaRPr lang="pt-BR" sz="4800" b="1" dirty="0"/>
          </a:p>
        </p:txBody>
      </p:sp>
      <p:sp>
        <p:nvSpPr>
          <p:cNvPr id="3" name="Espaço Reservado para Conteúdo 2"/>
          <p:cNvSpPr>
            <a:spLocks noGrp="1"/>
          </p:cNvSpPr>
          <p:nvPr>
            <p:ph idx="1"/>
          </p:nvPr>
        </p:nvSpPr>
        <p:spPr>
          <a:xfrm>
            <a:off x="1433015" y="1175657"/>
            <a:ext cx="9920785" cy="5081452"/>
          </a:xfrm>
        </p:spPr>
        <p:txBody>
          <a:bodyPr>
            <a:noAutofit/>
          </a:bodyPr>
          <a:lstStyle/>
          <a:p>
            <a:pPr algn="just">
              <a:lnSpc>
                <a:spcPct val="120000"/>
              </a:lnSpc>
            </a:pPr>
            <a:r>
              <a:rPr lang="pt-BR" sz="2400" dirty="0"/>
              <a:t>Obesidade: a redução no consumo de alimentos naturais e o aumento de industrializados, com mais açúcar, gordura e calorias, resultam no excesso de gordura no corpo. Somando a isso o baixo nível de nutrientes e de atividades diárias, vemos crescer os casos de obesidade infantil.</a:t>
            </a:r>
          </a:p>
          <a:p>
            <a:pPr marL="0" indent="0" algn="just">
              <a:lnSpc>
                <a:spcPct val="120000"/>
              </a:lnSpc>
              <a:buNone/>
            </a:pPr>
            <a:r>
              <a:rPr lang="pt-BR" sz="2400" i="1" dirty="0"/>
              <a:t>Estudo Nutri Brasil:  60% das crianças com menos de 2 anos consomem biscoito ou bolos, 1/3 toma refrigerante ou suco com açúcar e muitas deixam de fazer refeições ou têm uma alimentação desbalanceada. "Tudo isso pode ser revertido, mas precisa de planejamento e atenção “.</a:t>
            </a:r>
          </a:p>
          <a:p>
            <a:pPr algn="just">
              <a:lnSpc>
                <a:spcPct val="120000"/>
              </a:lnSpc>
            </a:pPr>
            <a:r>
              <a:rPr lang="pt-BR" sz="2400" dirty="0"/>
              <a:t>Desnutrição: Crescimento deficiente é um forte indicador de desnutrição que, segundo Lara, pode relacionar-se à ausência de alimentos nutritivos ou à alimentação restritiva devido à pobreza. </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383025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25487"/>
            <a:ext cx="9916886" cy="1325563"/>
          </a:xfrm>
        </p:spPr>
        <p:txBody>
          <a:bodyPr>
            <a:normAutofit/>
          </a:bodyPr>
          <a:lstStyle/>
          <a:p>
            <a:r>
              <a:rPr lang="pt-BR" sz="4800" dirty="0"/>
              <a:t>Mortes e ferimentos acidentais</a:t>
            </a:r>
            <a:endParaRPr lang="pt-BR" sz="4800" b="1" dirty="0"/>
          </a:p>
        </p:txBody>
      </p:sp>
      <p:sp>
        <p:nvSpPr>
          <p:cNvPr id="3" name="Espaço Reservado para Conteúdo 2"/>
          <p:cNvSpPr>
            <a:spLocks noGrp="1"/>
          </p:cNvSpPr>
          <p:nvPr>
            <p:ph idx="1"/>
          </p:nvPr>
        </p:nvSpPr>
        <p:spPr>
          <a:xfrm>
            <a:off x="1433015" y="1175657"/>
            <a:ext cx="9920785" cy="5081452"/>
          </a:xfrm>
        </p:spPr>
        <p:txBody>
          <a:bodyPr>
            <a:noAutofit/>
          </a:bodyPr>
          <a:lstStyle/>
          <a:p>
            <a:pPr algn="just">
              <a:lnSpc>
                <a:spcPct val="120000"/>
              </a:lnSpc>
            </a:pPr>
            <a:r>
              <a:rPr lang="pt-BR" sz="2400" dirty="0"/>
              <a:t>Morte evitável : “aquelas causas de óbitos cuja ocorrência está intimamente relacionada à intervenção médica”, sugerindo que determinados óbitos não deveriam ocorrer, por ser possível sua prevenção e/ou o tratamento do agravo ou condição que o determina (Malta et al., 2007)</a:t>
            </a:r>
          </a:p>
          <a:p>
            <a:pPr algn="just">
              <a:lnSpc>
                <a:spcPct val="120000"/>
              </a:lnSpc>
            </a:pPr>
            <a:r>
              <a:rPr lang="pt-BR" sz="2400" dirty="0"/>
              <a:t> Acidentes de transportes; Envenenamento acidental por exposição a substâncias nocivas ; Intoxicação acidental por outras substâncias ; Quedas acidentais ; Exposição ao fumo, ao fogo e às chamas. </a:t>
            </a:r>
          </a:p>
          <a:p>
            <a:pPr algn="just">
              <a:lnSpc>
                <a:spcPct val="120000"/>
              </a:lnSpc>
            </a:pPr>
            <a:r>
              <a:rPr lang="pt-BR" sz="2400" dirty="0"/>
              <a:t>No mundo: mais de 800 mil crianças morrem por ano por queimaduras, afogamento, acidentes de automóvel, quedas, envenenamento, e outros acidentes (WHO, 2008 apud PAPALIA, 2013). A maioria ocorre em casa.  </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541395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4" y="25487"/>
            <a:ext cx="9916886" cy="1325563"/>
          </a:xfrm>
        </p:spPr>
        <p:txBody>
          <a:bodyPr>
            <a:normAutofit/>
          </a:bodyPr>
          <a:lstStyle/>
          <a:p>
            <a:r>
              <a:rPr lang="pt-BR" sz="4800" dirty="0"/>
              <a:t>Desenvolvimento Cognitivo</a:t>
            </a:r>
            <a:endParaRPr lang="pt-BR" sz="4800" b="1" dirty="0"/>
          </a:p>
        </p:txBody>
      </p:sp>
      <p:sp>
        <p:nvSpPr>
          <p:cNvPr id="3" name="Espaço Reservado para Conteúdo 2"/>
          <p:cNvSpPr>
            <a:spLocks noGrp="1"/>
          </p:cNvSpPr>
          <p:nvPr>
            <p:ph idx="1"/>
          </p:nvPr>
        </p:nvSpPr>
        <p:spPr>
          <a:xfrm>
            <a:off x="1405719" y="1107417"/>
            <a:ext cx="9920785" cy="5081452"/>
          </a:xfrm>
        </p:spPr>
        <p:txBody>
          <a:bodyPr>
            <a:noAutofit/>
          </a:bodyPr>
          <a:lstStyle/>
          <a:p>
            <a:pPr algn="just">
              <a:lnSpc>
                <a:spcPct val="120000"/>
              </a:lnSpc>
            </a:pPr>
            <a:r>
              <a:rPr lang="pt-BR" sz="2400" dirty="0"/>
              <a:t>Estágio pré-operatório (Piaget): ainda não estão preparadas para se envolver em operações mentais lógicas. Entretanto, é caracterizado por uma grande expansão no uso do pensamento simbólico, ou capacidade representacional, que surgiu pela primeira vez durante o estágio sensório-motor. </a:t>
            </a:r>
          </a:p>
          <a:p>
            <a:pPr algn="just">
              <a:lnSpc>
                <a:spcPct val="100000"/>
              </a:lnSpc>
            </a:pPr>
            <a:r>
              <a:rPr lang="pt-BR" sz="2400" dirty="0"/>
              <a:t>Função simbólica</a:t>
            </a:r>
          </a:p>
          <a:p>
            <a:pPr algn="just">
              <a:lnSpc>
                <a:spcPct val="100000"/>
              </a:lnSpc>
            </a:pPr>
            <a:r>
              <a:rPr lang="pt-BR" sz="2400" dirty="0"/>
              <a:t>Brincadeira de faz de conta</a:t>
            </a:r>
          </a:p>
          <a:p>
            <a:pPr algn="just">
              <a:lnSpc>
                <a:spcPct val="100000"/>
              </a:lnSpc>
            </a:pPr>
            <a:r>
              <a:rPr lang="pt-BR" sz="2400" dirty="0"/>
              <a:t>Pensamento mágico</a:t>
            </a:r>
          </a:p>
          <a:p>
            <a:pPr algn="just">
              <a:lnSpc>
                <a:spcPct val="120000"/>
              </a:lnSpc>
            </a:pPr>
            <a:endParaRPr lang="pt-BR" sz="2400"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AutoShape 4" descr="Resultado de imagem para bebe chutando bo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bebe chutando bol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4" descr="Resultado de imagem para criança abotoando a cami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7" descr="Resultado de imagem para criança negra brincando com boneco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4077726084"/>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807</TotalTime>
  <Words>584</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Calibri</vt:lpstr>
      <vt:lpstr>Calibri Light</vt:lpstr>
      <vt:lpstr>Wingdings</vt:lpstr>
      <vt:lpstr>Tema do Office</vt:lpstr>
      <vt:lpstr>Segunda Infância</vt:lpstr>
      <vt:lpstr>Desenvolvimento</vt:lpstr>
      <vt:lpstr>Desenvolvimento físico</vt:lpstr>
      <vt:lpstr>Desenvolvimento físico</vt:lpstr>
      <vt:lpstr>Padrões  e distúrbios do sono</vt:lpstr>
      <vt:lpstr>A transição da desnutrição para a obesidade</vt:lpstr>
      <vt:lpstr>A transição da desnutrição para a obesidade</vt:lpstr>
      <vt:lpstr>Mortes e ferimentos acidentais</vt:lpstr>
      <vt:lpstr>Desenvolvimento Cognitivo</vt:lpstr>
      <vt:lpstr>Desenvolvimento Psicossocial </vt:lpstr>
      <vt:lpstr>Desenvolvimento Psicossocial </vt:lpstr>
      <vt:lpstr>Desenvolvimento Psicossocial </vt:lpstr>
      <vt:lpstr>Referências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Psicologia do Desenvolvimento</dc:title>
  <dc:creator>Yasmin</dc:creator>
  <cp:lastModifiedBy>Carla da Silva Santos</cp:lastModifiedBy>
  <cp:revision>167</cp:revision>
  <dcterms:created xsi:type="dcterms:W3CDTF">2017-01-23T23:59:21Z</dcterms:created>
  <dcterms:modified xsi:type="dcterms:W3CDTF">2018-09-27T11:43:29Z</dcterms:modified>
</cp:coreProperties>
</file>