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96" r:id="rId4"/>
    <p:sldId id="258" r:id="rId5"/>
    <p:sldId id="259" r:id="rId6"/>
    <p:sldId id="268" r:id="rId7"/>
    <p:sldId id="269" r:id="rId8"/>
    <p:sldId id="279" r:id="rId9"/>
    <p:sldId id="280" r:id="rId10"/>
    <p:sldId id="281" r:id="rId11"/>
    <p:sldId id="282" r:id="rId12"/>
    <p:sldId id="297" r:id="rId13"/>
    <p:sldId id="298" r:id="rId14"/>
    <p:sldId id="299" r:id="rId15"/>
    <p:sldId id="283" r:id="rId16"/>
    <p:sldId id="294" r:id="rId17"/>
    <p:sldId id="295" r:id="rId18"/>
    <p:sldId id="293" r:id="rId19"/>
    <p:sldId id="276"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91" autoAdjust="0"/>
    <p:restoredTop sz="94660"/>
  </p:normalViewPr>
  <p:slideViewPr>
    <p:cSldViewPr snapToGrid="0">
      <p:cViewPr varScale="1">
        <p:scale>
          <a:sx n="74" d="100"/>
          <a:sy n="74" d="100"/>
        </p:scale>
        <p:origin x="47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6F0C41F-61E7-4AC1-A354-62AFFAB09ADA}"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304609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6F0C41F-61E7-4AC1-A354-62AFFAB09ADA}"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313353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6F0C41F-61E7-4AC1-A354-62AFFAB09ADA}"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174289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6F0C41F-61E7-4AC1-A354-62AFFAB09ADA}"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211552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96F0C41F-61E7-4AC1-A354-62AFFAB09ADA}" type="datetimeFigureOut">
              <a:rPr lang="pt-BR" smtClean="0"/>
              <a:t>27/09/2018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118606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6F0C41F-61E7-4AC1-A354-62AFFAB09ADA}"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300256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6F0C41F-61E7-4AC1-A354-62AFFAB09ADA}" type="datetimeFigureOut">
              <a:rPr lang="pt-BR" smtClean="0"/>
              <a:t>27/09/2018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188453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96F0C41F-61E7-4AC1-A354-62AFFAB09ADA}" type="datetimeFigureOut">
              <a:rPr lang="pt-BR" smtClean="0"/>
              <a:t>27/09/2018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158743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6F0C41F-61E7-4AC1-A354-62AFFAB09ADA}" type="datetimeFigureOut">
              <a:rPr lang="pt-BR" smtClean="0"/>
              <a:t>27/09/2018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252748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6F0C41F-61E7-4AC1-A354-62AFFAB09ADA}"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103307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6F0C41F-61E7-4AC1-A354-62AFFAB09ADA}" type="datetimeFigureOut">
              <a:rPr lang="pt-BR" smtClean="0"/>
              <a:t>27/09/2018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087F937-E358-425E-8308-0FEEC5147325}" type="slidenum">
              <a:rPr lang="pt-BR" smtClean="0"/>
              <a:t>‹nº›</a:t>
            </a:fld>
            <a:endParaRPr lang="pt-BR"/>
          </a:p>
        </p:txBody>
      </p:sp>
    </p:spTree>
    <p:extLst>
      <p:ext uri="{BB962C8B-B14F-4D97-AF65-F5344CB8AC3E}">
        <p14:creationId xmlns:p14="http://schemas.microsoft.com/office/powerpoint/2010/main" val="25708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0C41F-61E7-4AC1-A354-62AFFAB09ADA}" type="datetimeFigureOut">
              <a:rPr lang="pt-BR" smtClean="0"/>
              <a:t>27/09/2018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7F937-E358-425E-8308-0FEEC5147325}" type="slidenum">
              <a:rPr lang="pt-BR" smtClean="0"/>
              <a:t>‹nº›</a:t>
            </a:fld>
            <a:endParaRPr lang="pt-BR"/>
          </a:p>
        </p:txBody>
      </p:sp>
    </p:spTree>
    <p:extLst>
      <p:ext uri="{BB962C8B-B14F-4D97-AF65-F5344CB8AC3E}">
        <p14:creationId xmlns:p14="http://schemas.microsoft.com/office/powerpoint/2010/main" val="1312381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2"/>
          <a:stretch>
            <a:fillRect/>
          </a:stretch>
        </p:blipFill>
        <p:spPr>
          <a:xfrm>
            <a:off x="23812" y="0"/>
            <a:ext cx="12168188" cy="6858000"/>
          </a:xfrm>
          <a:prstGeom prst="rect">
            <a:avLst/>
          </a:prstGeom>
        </p:spPr>
      </p:pic>
      <p:sp>
        <p:nvSpPr>
          <p:cNvPr id="2" name="Título 1"/>
          <p:cNvSpPr>
            <a:spLocks noGrp="1"/>
          </p:cNvSpPr>
          <p:nvPr>
            <p:ph type="ctrTitle"/>
          </p:nvPr>
        </p:nvSpPr>
        <p:spPr>
          <a:xfrm>
            <a:off x="410547" y="951722"/>
            <a:ext cx="6680718" cy="2015413"/>
          </a:xfrm>
        </p:spPr>
        <p:txBody>
          <a:bodyPr>
            <a:normAutofit/>
          </a:bodyPr>
          <a:lstStyle/>
          <a:p>
            <a:r>
              <a:rPr lang="pt-BR" b="1" dirty="0"/>
              <a:t>Gênero e Violência </a:t>
            </a:r>
          </a:p>
        </p:txBody>
      </p:sp>
      <p:sp>
        <p:nvSpPr>
          <p:cNvPr id="4" name="Subtítulo 3"/>
          <p:cNvSpPr>
            <a:spLocks noGrp="1"/>
          </p:cNvSpPr>
          <p:nvPr>
            <p:ph type="subTitle" idx="1"/>
          </p:nvPr>
        </p:nvSpPr>
        <p:spPr>
          <a:xfrm>
            <a:off x="1524000" y="3602038"/>
            <a:ext cx="4837043" cy="1655762"/>
          </a:xfrm>
        </p:spPr>
        <p:txBody>
          <a:bodyPr>
            <a:normAutofit lnSpcReduction="10000"/>
          </a:bodyPr>
          <a:lstStyle/>
          <a:p>
            <a:r>
              <a:rPr lang="pt-BR" dirty="0"/>
              <a:t>Mônica Oliveira</a:t>
            </a:r>
          </a:p>
          <a:p>
            <a:r>
              <a:rPr lang="pt-BR" dirty="0"/>
              <a:t>Yasmin Oliveira</a:t>
            </a:r>
          </a:p>
          <a:p>
            <a:endParaRPr lang="pt-BR" dirty="0"/>
          </a:p>
          <a:p>
            <a:r>
              <a:rPr lang="pt-BR" i="1" dirty="0"/>
              <a:t>Desenvolvimento do Ciclo de Vida</a:t>
            </a:r>
          </a:p>
        </p:txBody>
      </p:sp>
    </p:spTree>
    <p:extLst>
      <p:ext uri="{BB962C8B-B14F-4D97-AF65-F5344CB8AC3E}">
        <p14:creationId xmlns:p14="http://schemas.microsoft.com/office/powerpoint/2010/main" val="116821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6287" y="261257"/>
            <a:ext cx="10636897" cy="1156996"/>
          </a:xfrm>
        </p:spPr>
        <p:txBody>
          <a:bodyPr>
            <a:normAutofit/>
          </a:bodyPr>
          <a:lstStyle/>
          <a:p>
            <a:r>
              <a:rPr lang="pt-BR" sz="4000" dirty="0"/>
              <a:t>Gênero e orientação sexual </a:t>
            </a:r>
            <a:r>
              <a:rPr lang="pt-BR" sz="3100" i="1" dirty="0"/>
              <a:t>(Jaqueline de Jesus, 2016)</a:t>
            </a:r>
            <a:endParaRPr lang="pt-BR" sz="4800" b="1" dirty="0"/>
          </a:p>
        </p:txBody>
      </p:sp>
      <p:sp>
        <p:nvSpPr>
          <p:cNvPr id="3" name="Espaço Reservado para Conteúdo 2"/>
          <p:cNvSpPr>
            <a:spLocks noGrp="1"/>
          </p:cNvSpPr>
          <p:nvPr>
            <p:ph idx="1"/>
          </p:nvPr>
        </p:nvSpPr>
        <p:spPr>
          <a:xfrm>
            <a:off x="1306287" y="1418253"/>
            <a:ext cx="9846817" cy="5225143"/>
          </a:xfrm>
        </p:spPr>
        <p:txBody>
          <a:bodyPr numCol="1">
            <a:noAutofit/>
          </a:bodyPr>
          <a:lstStyle/>
          <a:p>
            <a:r>
              <a:rPr lang="pt-BR" dirty="0"/>
              <a:t>Gênero se refere a formas de se identificar e ser identificada como homem ou como mulher. </a:t>
            </a:r>
          </a:p>
          <a:p>
            <a:r>
              <a:rPr lang="pt-BR" dirty="0"/>
              <a:t>Orientação sexual se refere à atração </a:t>
            </a:r>
            <a:r>
              <a:rPr lang="pt-BR" dirty="0" err="1"/>
              <a:t>afetivossexual</a:t>
            </a:r>
            <a:r>
              <a:rPr lang="pt-BR" dirty="0"/>
              <a:t> por alguém de algum(</a:t>
            </a:r>
            <a:r>
              <a:rPr lang="pt-BR" dirty="0" err="1"/>
              <a:t>ns</a:t>
            </a:r>
            <a:r>
              <a:rPr lang="pt-BR" dirty="0"/>
              <a:t>) gênero(s). </a:t>
            </a:r>
          </a:p>
          <a:p>
            <a:r>
              <a:rPr lang="pt-BR" dirty="0"/>
              <a:t>Uma dimensão não depende da outra, não há uma norma de orientação sexual em função do gênero das pessoas.</a:t>
            </a:r>
          </a:p>
          <a:p>
            <a:pPr marL="0" indent="0">
              <a:buNone/>
            </a:pPr>
            <a:r>
              <a:rPr lang="pt-BR" dirty="0"/>
              <a:t>Tal qual as demais pessoas, </a:t>
            </a:r>
            <a:r>
              <a:rPr lang="pt-BR" b="1" dirty="0"/>
              <a:t>uma pessoa </a:t>
            </a:r>
            <a:r>
              <a:rPr lang="pt-BR" b="1" dirty="0" err="1"/>
              <a:t>trans</a:t>
            </a:r>
            <a:r>
              <a:rPr lang="pt-BR" b="1" dirty="0"/>
              <a:t> pode ser bissexual, heterossexual ou homossexual</a:t>
            </a:r>
            <a:r>
              <a:rPr lang="pt-BR" dirty="0"/>
              <a:t>, dependendo do gênero que adota e do gênero com relação ao qual se atrai </a:t>
            </a:r>
            <a:r>
              <a:rPr lang="pt-BR" dirty="0" err="1"/>
              <a:t>afetivossexualmente</a:t>
            </a:r>
            <a:r>
              <a:rPr lang="pt-BR" dirty="0"/>
              <a:t>: mulheres transexuais que se atraem por homens são heterossexuais; homens transexuais que se atraem por mulheres também o são, por exemplo.</a:t>
            </a:r>
          </a:p>
          <a:p>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224512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71" y="-205271"/>
            <a:ext cx="10058400" cy="1418253"/>
          </a:xfrm>
        </p:spPr>
        <p:txBody>
          <a:bodyPr>
            <a:normAutofit/>
          </a:bodyPr>
          <a:lstStyle/>
          <a:p>
            <a:r>
              <a:rPr lang="pt-BR" sz="4800" b="1" dirty="0"/>
              <a:t>Violência contra a mulher</a:t>
            </a:r>
            <a:endParaRPr lang="pt-BR" sz="4800" dirty="0"/>
          </a:p>
        </p:txBody>
      </p:sp>
      <p:sp>
        <p:nvSpPr>
          <p:cNvPr id="3" name="Espaço Reservado para Conteúdo 2"/>
          <p:cNvSpPr>
            <a:spLocks noGrp="1"/>
          </p:cNvSpPr>
          <p:nvPr>
            <p:ph idx="1"/>
          </p:nvPr>
        </p:nvSpPr>
        <p:spPr>
          <a:xfrm>
            <a:off x="1362271" y="1436913"/>
            <a:ext cx="10099926" cy="5169161"/>
          </a:xfrm>
        </p:spPr>
        <p:txBody>
          <a:bodyPr numCol="1">
            <a:noAutofit/>
          </a:bodyPr>
          <a:lstStyle/>
          <a:p>
            <a:r>
              <a:rPr lang="pt-BR" dirty="0"/>
              <a:t>Das violências interpessoais, a cometida pelo homem contra a mulher é considerada pela OMS como um dos maiores problemas mundiais atuais, chegando a valores entre 10 e 69% de incidência, ocorrendo, costumeiramente, no ambiente doméstico . </a:t>
            </a:r>
          </a:p>
          <a:p>
            <a:r>
              <a:rPr lang="pt-BR" dirty="0"/>
              <a:t>No Brasil, a violência contra a mulher é um dos maiores problemas de saúde pública.</a:t>
            </a:r>
          </a:p>
          <a:p>
            <a:endParaRPr lang="pt-BR" i="1" dirty="0"/>
          </a:p>
        </p:txBody>
      </p:sp>
      <p:pic>
        <p:nvPicPr>
          <p:cNvPr id="5" name="Imagem 4"/>
          <p:cNvPicPr>
            <a:picLocks noChangeAspect="1"/>
          </p:cNvPicPr>
          <p:nvPr/>
        </p:nvPicPr>
        <p:blipFill>
          <a:blip r:embed="rId2"/>
          <a:stretch>
            <a:fillRect/>
          </a:stretch>
        </p:blipFill>
        <p:spPr>
          <a:xfrm>
            <a:off x="1" y="0"/>
            <a:ext cx="1045027" cy="6858000"/>
          </a:xfrm>
          <a:prstGeom prst="rect">
            <a:avLst/>
          </a:prstGeom>
        </p:spPr>
      </p:pic>
    </p:spTree>
    <p:extLst>
      <p:ext uri="{BB962C8B-B14F-4D97-AF65-F5344CB8AC3E}">
        <p14:creationId xmlns:p14="http://schemas.microsoft.com/office/powerpoint/2010/main" val="66926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237" y="0"/>
            <a:ext cx="9450355" cy="1418253"/>
          </a:xfrm>
        </p:spPr>
        <p:txBody>
          <a:bodyPr>
            <a:normAutofit/>
          </a:bodyPr>
          <a:lstStyle/>
          <a:p>
            <a:r>
              <a:rPr lang="pt-BR" sz="4800" b="1" dirty="0"/>
              <a:t>Violência de gênero</a:t>
            </a:r>
          </a:p>
        </p:txBody>
      </p:sp>
      <p:sp>
        <p:nvSpPr>
          <p:cNvPr id="3" name="Espaço Reservado para Conteúdo 2"/>
          <p:cNvSpPr>
            <a:spLocks noGrp="1"/>
          </p:cNvSpPr>
          <p:nvPr>
            <p:ph idx="1"/>
          </p:nvPr>
        </p:nvSpPr>
        <p:spPr>
          <a:xfrm>
            <a:off x="1474237" y="1418253"/>
            <a:ext cx="9815804" cy="5225143"/>
          </a:xfrm>
        </p:spPr>
        <p:txBody>
          <a:bodyPr numCol="1">
            <a:noAutofit/>
          </a:bodyPr>
          <a:lstStyle/>
          <a:p>
            <a:pPr algn="just"/>
            <a:r>
              <a:rPr lang="pt-BR" dirty="0"/>
              <a:t>A violência de gênero se caracteriza por qualquer ato de agressão física, de relações sexuais forçadas e outras formas de coerção sexual, maus-tratos psicológicos e controle de comportamento que resulte em danos físicos ou emocionais, perpetrado com abuso de poder de uma pessoa contra a outra, em uma relação marcada pela desigualdade e pela assimetria entre gêneros.</a:t>
            </a:r>
          </a:p>
          <a:p>
            <a:pPr algn="just"/>
            <a:r>
              <a:rPr lang="pt-BR" dirty="0"/>
              <a:t>Pode acontecer nas relações íntimas entre parceiros, entre colegas de trabalho e em outros espaços da sociedade. Abrange a violência praticada por homens contra mulheres, por mulheres contra homens, entre homens e entre mulheres (BRASIL, 2005; ZUMA et al, 2009).</a:t>
            </a:r>
          </a:p>
          <a:p>
            <a:pPr marL="0" indent="0" algn="just">
              <a:buNone/>
            </a:pPr>
            <a:endParaRPr lang="pt-BR" dirty="0"/>
          </a:p>
          <a:p>
            <a:pPr marL="0" indent="0" algn="just">
              <a:buNone/>
            </a:pPr>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3143177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237" y="0"/>
            <a:ext cx="9450355" cy="1418253"/>
          </a:xfrm>
        </p:spPr>
        <p:txBody>
          <a:bodyPr>
            <a:normAutofit/>
          </a:bodyPr>
          <a:lstStyle/>
          <a:p>
            <a:r>
              <a:rPr lang="pt-BR" sz="4800" b="1" dirty="0"/>
              <a:t>Violência de gênero</a:t>
            </a:r>
          </a:p>
        </p:txBody>
      </p:sp>
      <p:sp>
        <p:nvSpPr>
          <p:cNvPr id="3" name="Espaço Reservado para Conteúdo 2"/>
          <p:cNvSpPr>
            <a:spLocks noGrp="1"/>
          </p:cNvSpPr>
          <p:nvPr>
            <p:ph idx="1"/>
          </p:nvPr>
        </p:nvSpPr>
        <p:spPr>
          <a:xfrm>
            <a:off x="1474237" y="1648496"/>
            <a:ext cx="9884929" cy="4994900"/>
          </a:xfrm>
        </p:spPr>
        <p:txBody>
          <a:bodyPr numCol="1">
            <a:noAutofit/>
          </a:bodyPr>
          <a:lstStyle/>
          <a:p>
            <a:pPr>
              <a:lnSpc>
                <a:spcPct val="100000"/>
              </a:lnSpc>
            </a:pPr>
            <a:r>
              <a:rPr lang="pt-BR" dirty="0"/>
              <a:t>Agressões direcionadas a outrem, fazem parte de uma estratégia de resolução de conflitos, que trazem consequências nocivas aos envolvidos.</a:t>
            </a:r>
          </a:p>
          <a:p>
            <a:pPr>
              <a:lnSpc>
                <a:spcPct val="100000"/>
              </a:lnSpc>
            </a:pPr>
            <a:r>
              <a:rPr lang="pt-BR" dirty="0"/>
              <a:t>Nem sempre a violência de gênero é visível. </a:t>
            </a:r>
          </a:p>
          <a:p>
            <a:pPr>
              <a:lnSpc>
                <a:spcPct val="100000"/>
              </a:lnSpc>
            </a:pPr>
            <a:r>
              <a:rPr lang="pt-BR" dirty="0"/>
              <a:t>Dessa forma, é frequente que determinados atos não sejam reconhecidos como violentos pelo simples fato de que a sociedade não os compreenda como violentos, muito embora, em níveis mais sutis, estejam marcados por ela.</a:t>
            </a:r>
          </a:p>
          <a:p>
            <a:pPr marL="0" indent="0" algn="just">
              <a:buNone/>
            </a:pPr>
            <a:endParaRPr lang="pt-BR" dirty="0"/>
          </a:p>
          <a:p>
            <a:pPr marL="0" indent="0" algn="just">
              <a:buNone/>
            </a:pPr>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2297227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237" y="0"/>
            <a:ext cx="9450355" cy="1418253"/>
          </a:xfrm>
        </p:spPr>
        <p:txBody>
          <a:bodyPr>
            <a:normAutofit/>
          </a:bodyPr>
          <a:lstStyle/>
          <a:p>
            <a:r>
              <a:rPr lang="pt-BR" sz="4800" b="1" dirty="0"/>
              <a:t>Violência de gênero</a:t>
            </a:r>
          </a:p>
        </p:txBody>
      </p:sp>
      <p:sp>
        <p:nvSpPr>
          <p:cNvPr id="3" name="Espaço Reservado para Conteúdo 2"/>
          <p:cNvSpPr>
            <a:spLocks noGrp="1"/>
          </p:cNvSpPr>
          <p:nvPr>
            <p:ph idx="1"/>
          </p:nvPr>
        </p:nvSpPr>
        <p:spPr>
          <a:xfrm>
            <a:off x="1474237" y="1418253"/>
            <a:ext cx="9717504" cy="5225143"/>
          </a:xfrm>
        </p:spPr>
        <p:txBody>
          <a:bodyPr numCol="1">
            <a:noAutofit/>
          </a:bodyPr>
          <a:lstStyle/>
          <a:p>
            <a:r>
              <a:rPr lang="pt-BR" dirty="0"/>
              <a:t>Nas relações de gênero, além da violência física ocorre a violência simbólica.</a:t>
            </a:r>
          </a:p>
          <a:p>
            <a:pPr algn="just"/>
            <a:r>
              <a:rPr lang="pt-BR" dirty="0"/>
              <a:t>Os estudos sobre violência de gênero tradicionalmente se voltam mais à violência contra a mulher, pela magnitude desse evento em todo o mundo. O uso da categoria gênero vem oferecendo a esses estudos uma importante base para se discutir esse fenômeno social.</a:t>
            </a:r>
          </a:p>
          <a:p>
            <a:pPr marL="0" indent="0" algn="just">
              <a:buNone/>
            </a:pPr>
            <a:endParaRPr lang="pt-BR" dirty="0"/>
          </a:p>
          <a:p>
            <a:pPr marL="0" indent="0" algn="just">
              <a:buNone/>
            </a:pPr>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625623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71" y="-205271"/>
            <a:ext cx="10058400" cy="1418253"/>
          </a:xfrm>
        </p:spPr>
        <p:txBody>
          <a:bodyPr>
            <a:normAutofit/>
          </a:bodyPr>
          <a:lstStyle/>
          <a:p>
            <a:r>
              <a:rPr lang="pt-BR" sz="4800" b="1" dirty="0"/>
              <a:t>Violência contra a mulher</a:t>
            </a:r>
            <a:endParaRPr lang="pt-BR" sz="4800" dirty="0"/>
          </a:p>
        </p:txBody>
      </p:sp>
      <p:sp>
        <p:nvSpPr>
          <p:cNvPr id="3" name="Espaço Reservado para Conteúdo 2"/>
          <p:cNvSpPr>
            <a:spLocks noGrp="1"/>
          </p:cNvSpPr>
          <p:nvPr>
            <p:ph idx="1"/>
          </p:nvPr>
        </p:nvSpPr>
        <p:spPr>
          <a:xfrm>
            <a:off x="1045028" y="1026369"/>
            <a:ext cx="11146972" cy="1101011"/>
          </a:xfrm>
        </p:spPr>
        <p:txBody>
          <a:bodyPr numCol="1">
            <a:noAutofit/>
          </a:bodyPr>
          <a:lstStyle/>
          <a:p>
            <a:r>
              <a:rPr lang="pt-BR" dirty="0"/>
              <a:t>Em resultado da violência de gênero, diversas sintomatologias e transtornos do desenvolvimento podem se manifestar, como:</a:t>
            </a:r>
          </a:p>
          <a:p>
            <a:pPr marL="0" indent="0">
              <a:buNone/>
            </a:pPr>
            <a:endParaRPr lang="pt-BR" i="1" dirty="0"/>
          </a:p>
        </p:txBody>
      </p:sp>
      <p:pic>
        <p:nvPicPr>
          <p:cNvPr id="5" name="Imagem 4"/>
          <p:cNvPicPr>
            <a:picLocks noChangeAspect="1"/>
          </p:cNvPicPr>
          <p:nvPr/>
        </p:nvPicPr>
        <p:blipFill>
          <a:blip r:embed="rId2"/>
          <a:stretch>
            <a:fillRect/>
          </a:stretch>
        </p:blipFill>
        <p:spPr>
          <a:xfrm>
            <a:off x="1" y="0"/>
            <a:ext cx="1045027" cy="6858000"/>
          </a:xfrm>
          <a:prstGeom prst="rect">
            <a:avLst/>
          </a:prstGeom>
        </p:spPr>
      </p:pic>
      <p:sp>
        <p:nvSpPr>
          <p:cNvPr id="4" name="CaixaDeTexto 3"/>
          <p:cNvSpPr txBox="1"/>
          <p:nvPr/>
        </p:nvSpPr>
        <p:spPr>
          <a:xfrm>
            <a:off x="1212980" y="2127380"/>
            <a:ext cx="10189030" cy="4832092"/>
          </a:xfrm>
          <a:prstGeom prst="rect">
            <a:avLst/>
          </a:prstGeom>
          <a:noFill/>
        </p:spPr>
        <p:txBody>
          <a:bodyPr wrap="square" numCol="2" rtlCol="0">
            <a:spAutoFit/>
          </a:bodyPr>
          <a:lstStyle/>
          <a:p>
            <a:pPr marL="457200" indent="-457200">
              <a:buFont typeface="Arial" panose="020B0604020202020204" pitchFamily="34" charset="0"/>
              <a:buChar char="•"/>
            </a:pPr>
            <a:r>
              <a:rPr lang="pt-BR" sz="2800" dirty="0"/>
              <a:t>doenças nos sistemas digestivo e circulatório,</a:t>
            </a:r>
          </a:p>
          <a:p>
            <a:pPr marL="457200" indent="-457200">
              <a:buFont typeface="Arial" panose="020B0604020202020204" pitchFamily="34" charset="0"/>
              <a:buChar char="•"/>
            </a:pPr>
            <a:r>
              <a:rPr lang="pt-BR" sz="2800" dirty="0"/>
              <a:t>dores e tensões musculares, </a:t>
            </a:r>
          </a:p>
          <a:p>
            <a:pPr marL="457200" indent="-457200">
              <a:buFont typeface="Arial" panose="020B0604020202020204" pitchFamily="34" charset="0"/>
              <a:buChar char="•"/>
            </a:pPr>
            <a:r>
              <a:rPr lang="pt-BR" sz="2800" dirty="0"/>
              <a:t>desordens menstruais, </a:t>
            </a:r>
          </a:p>
          <a:p>
            <a:pPr marL="457200" indent="-457200">
              <a:buFont typeface="Arial" panose="020B0604020202020204" pitchFamily="34" charset="0"/>
              <a:buChar char="•"/>
            </a:pPr>
            <a:r>
              <a:rPr lang="pt-BR" sz="2800" dirty="0"/>
              <a:t>depressão, </a:t>
            </a:r>
          </a:p>
          <a:p>
            <a:pPr marL="457200" indent="-457200">
              <a:buFont typeface="Arial" panose="020B0604020202020204" pitchFamily="34" charset="0"/>
              <a:buChar char="•"/>
            </a:pPr>
            <a:r>
              <a:rPr lang="pt-BR" sz="2800" dirty="0"/>
              <a:t>ansiedade, </a:t>
            </a:r>
          </a:p>
          <a:p>
            <a:pPr marL="457200" indent="-457200">
              <a:buFont typeface="Arial" panose="020B0604020202020204" pitchFamily="34" charset="0"/>
              <a:buChar char="•"/>
            </a:pPr>
            <a:r>
              <a:rPr lang="pt-BR" sz="2800" dirty="0"/>
              <a:t>suicídio, </a:t>
            </a:r>
          </a:p>
          <a:p>
            <a:pPr marL="457200" indent="-457200">
              <a:buFont typeface="Arial" panose="020B0604020202020204" pitchFamily="34" charset="0"/>
              <a:buChar char="•"/>
            </a:pPr>
            <a:r>
              <a:rPr lang="pt-BR" sz="2800" dirty="0"/>
              <a:t>uso de entorpecentes,</a:t>
            </a:r>
          </a:p>
          <a:p>
            <a:pPr marL="457200" indent="-457200">
              <a:buFont typeface="Arial" panose="020B0604020202020204" pitchFamily="34" charset="0"/>
              <a:buChar char="•"/>
            </a:pPr>
            <a:r>
              <a:rPr lang="pt-BR" sz="2800" dirty="0"/>
              <a:t>transtorno de estresse pós-traumático (TEPT), </a:t>
            </a:r>
          </a:p>
          <a:p>
            <a:pPr marL="457200" indent="-457200">
              <a:buFont typeface="Arial" panose="020B0604020202020204" pitchFamily="34" charset="0"/>
              <a:buChar char="•"/>
            </a:pPr>
            <a:endParaRPr lang="pt-BR" sz="2800" dirty="0"/>
          </a:p>
          <a:p>
            <a:pPr marL="457200" indent="-457200">
              <a:buFont typeface="Arial" panose="020B0604020202020204" pitchFamily="34" charset="0"/>
              <a:buChar char="•"/>
            </a:pPr>
            <a:r>
              <a:rPr lang="pt-BR" sz="2800" dirty="0"/>
              <a:t>lesões físicas, </a:t>
            </a:r>
          </a:p>
          <a:p>
            <a:pPr marL="457200" indent="-457200">
              <a:buFont typeface="Arial" panose="020B0604020202020204" pitchFamily="34" charset="0"/>
              <a:buChar char="•"/>
            </a:pPr>
            <a:r>
              <a:rPr lang="pt-BR" sz="2800" dirty="0"/>
              <a:t>privações e assassinato tanto da vítima quanto do agressor</a:t>
            </a:r>
          </a:p>
          <a:p>
            <a:endParaRPr lang="pt-BR" sz="2800" dirty="0"/>
          </a:p>
          <a:p>
            <a:endParaRPr lang="pt-BR" sz="2800" dirty="0"/>
          </a:p>
          <a:p>
            <a:endParaRPr lang="pt-BR" sz="2800" dirty="0"/>
          </a:p>
          <a:p>
            <a:endParaRPr lang="pt-BR" sz="2800" dirty="0"/>
          </a:p>
          <a:p>
            <a:pPr algn="r"/>
            <a:r>
              <a:rPr lang="pt-BR" sz="2800" dirty="0"/>
              <a:t> </a:t>
            </a:r>
            <a:r>
              <a:rPr lang="pt-BR" sz="2000" dirty="0"/>
              <a:t>(</a:t>
            </a:r>
            <a:r>
              <a:rPr lang="pt-BR" sz="2000" dirty="0" err="1"/>
              <a:t>Carlson</a:t>
            </a:r>
            <a:r>
              <a:rPr lang="pt-BR" sz="2000" dirty="0"/>
              <a:t>, </a:t>
            </a:r>
            <a:r>
              <a:rPr lang="pt-BR" sz="2000" dirty="0" err="1"/>
              <a:t>McNutt</a:t>
            </a:r>
            <a:r>
              <a:rPr lang="pt-BR" sz="2000" dirty="0"/>
              <a:t>, </a:t>
            </a:r>
            <a:r>
              <a:rPr lang="pt-BR" sz="2000" dirty="0" err="1"/>
              <a:t>Choi</a:t>
            </a:r>
            <a:r>
              <a:rPr lang="pt-BR" sz="2000" dirty="0"/>
              <a:t>, &amp; Rose, 2002; </a:t>
            </a:r>
            <a:r>
              <a:rPr lang="pt-BR" sz="2000" dirty="0" err="1"/>
              <a:t>Loxton</a:t>
            </a:r>
            <a:r>
              <a:rPr lang="pt-BR" sz="2000" dirty="0"/>
              <a:t>, </a:t>
            </a:r>
            <a:r>
              <a:rPr lang="pt-BR" sz="2000" dirty="0" err="1"/>
              <a:t>Schofield</a:t>
            </a:r>
            <a:r>
              <a:rPr lang="pt-BR" sz="2000" dirty="0"/>
              <a:t>, </a:t>
            </a:r>
            <a:r>
              <a:rPr lang="pt-BR" sz="2000" dirty="0" err="1"/>
              <a:t>Hussain</a:t>
            </a:r>
            <a:r>
              <a:rPr lang="pt-BR" sz="2000" dirty="0"/>
              <a:t>, &amp; </a:t>
            </a:r>
            <a:r>
              <a:rPr lang="pt-BR" sz="2000" dirty="0" err="1"/>
              <a:t>Mishra</a:t>
            </a:r>
            <a:r>
              <a:rPr lang="pt-BR" sz="2000" dirty="0"/>
              <a:t>, 2006 apud </a:t>
            </a:r>
            <a:r>
              <a:rPr lang="pt-BR" sz="2000" dirty="0" err="1"/>
              <a:t>Bareto</a:t>
            </a:r>
            <a:r>
              <a:rPr lang="pt-BR" sz="2000" dirty="0"/>
              <a:t> et al, 2008)</a:t>
            </a:r>
          </a:p>
        </p:txBody>
      </p:sp>
    </p:spTree>
    <p:extLst>
      <p:ext uri="{BB962C8B-B14F-4D97-AF65-F5344CB8AC3E}">
        <p14:creationId xmlns:p14="http://schemas.microsoft.com/office/powerpoint/2010/main" val="2785311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71" y="-205271"/>
            <a:ext cx="10058400" cy="1866117"/>
          </a:xfrm>
        </p:spPr>
        <p:txBody>
          <a:bodyPr>
            <a:normAutofit/>
          </a:bodyPr>
          <a:lstStyle/>
          <a:p>
            <a:r>
              <a:rPr lang="pt-BR" sz="3600" b="1" dirty="0"/>
              <a:t>Assistência </a:t>
            </a:r>
          </a:p>
        </p:txBody>
      </p:sp>
      <p:sp>
        <p:nvSpPr>
          <p:cNvPr id="3" name="Espaço Reservado para Conteúdo 2"/>
          <p:cNvSpPr>
            <a:spLocks noGrp="1"/>
          </p:cNvSpPr>
          <p:nvPr>
            <p:ph idx="1"/>
          </p:nvPr>
        </p:nvSpPr>
        <p:spPr>
          <a:xfrm>
            <a:off x="1212980" y="1287624"/>
            <a:ext cx="10524930" cy="5654347"/>
          </a:xfrm>
        </p:spPr>
        <p:txBody>
          <a:bodyPr numCol="1">
            <a:noAutofit/>
          </a:bodyPr>
          <a:lstStyle/>
          <a:p>
            <a:pPr algn="just"/>
            <a:r>
              <a:rPr lang="pt-BR" sz="2400" dirty="0"/>
              <a:t>No campo da assistência, faz-se necessária a integração de ações entre profissionais de vários setores assistenciais.</a:t>
            </a:r>
          </a:p>
          <a:p>
            <a:pPr algn="just"/>
            <a:r>
              <a:rPr lang="pt-BR" sz="2400" dirty="0"/>
              <a:t> A violência demanda ações de saúde (para tratamento e prevenção dos agravos físicos, emocionais e de saúde sexual e reprodutiva), orientação e assistência jurídica (para situações de separação, disputa de guarda dos filhos, orientações acerca dos direitos sobre bens e ainda para situações que se configuram como crime), assistência policial (para denúncia de crimes, registro de queixas, proteção em situações de risco, retirada do agressor da casa), abrigo (nas situações de risco de morte para a mulher e/ou seus filhos), assistência social (para orientações sobre benefícios que auxiliem a melhoria na condição de vida e/ ou que contribuam para o enfrentamento da violência) e psicossocial (para a elaboração da situação familiar violenta e a construção de novos projetos de vida e de padrão de relação afetiva).</a:t>
            </a:r>
          </a:p>
          <a:p>
            <a:pPr marL="0" indent="0" algn="just">
              <a:buNone/>
            </a:pPr>
            <a:r>
              <a:rPr lang="pt-BR" sz="2400" dirty="0"/>
              <a:t> (HANADA et al, 2010)</a:t>
            </a:r>
          </a:p>
        </p:txBody>
      </p:sp>
      <p:pic>
        <p:nvPicPr>
          <p:cNvPr id="5" name="Imagem 4"/>
          <p:cNvPicPr>
            <a:picLocks noChangeAspect="1"/>
          </p:cNvPicPr>
          <p:nvPr/>
        </p:nvPicPr>
        <p:blipFill>
          <a:blip r:embed="rId2"/>
          <a:stretch>
            <a:fillRect/>
          </a:stretch>
        </p:blipFill>
        <p:spPr>
          <a:xfrm>
            <a:off x="1" y="0"/>
            <a:ext cx="1045027" cy="6858000"/>
          </a:xfrm>
          <a:prstGeom prst="rect">
            <a:avLst/>
          </a:prstGeom>
        </p:spPr>
      </p:pic>
    </p:spTree>
    <p:extLst>
      <p:ext uri="{BB962C8B-B14F-4D97-AF65-F5344CB8AC3E}">
        <p14:creationId xmlns:p14="http://schemas.microsoft.com/office/powerpoint/2010/main" val="861235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71" y="-205271"/>
            <a:ext cx="10058400" cy="1866117"/>
          </a:xfrm>
        </p:spPr>
        <p:txBody>
          <a:bodyPr>
            <a:normAutofit/>
          </a:bodyPr>
          <a:lstStyle/>
          <a:p>
            <a:r>
              <a:rPr lang="pt-BR" sz="3600" b="1" dirty="0"/>
              <a:t>Assistência </a:t>
            </a:r>
          </a:p>
        </p:txBody>
      </p:sp>
      <p:sp>
        <p:nvSpPr>
          <p:cNvPr id="3" name="Espaço Reservado para Conteúdo 2"/>
          <p:cNvSpPr>
            <a:spLocks noGrp="1"/>
          </p:cNvSpPr>
          <p:nvPr>
            <p:ph idx="1"/>
          </p:nvPr>
        </p:nvSpPr>
        <p:spPr>
          <a:xfrm>
            <a:off x="1212980" y="1287624"/>
            <a:ext cx="10524930" cy="5654347"/>
          </a:xfrm>
        </p:spPr>
        <p:txBody>
          <a:bodyPr numCol="1">
            <a:noAutofit/>
          </a:bodyPr>
          <a:lstStyle/>
          <a:p>
            <a:r>
              <a:rPr lang="pt-BR" sz="2400" dirty="0"/>
              <a:t>O fortalecimento dessas mulheres também ocorre pelo reconhecimento dos seus direitos e das agressões como violência</a:t>
            </a:r>
          </a:p>
          <a:p>
            <a:r>
              <a:rPr lang="pt-BR" sz="2400" dirty="0"/>
              <a:t>As atividades assistenciais desenvolvidas pelos psicólogos nos serviços paulistas estavam associadas às finalidades de fortalecimento das mulheres, promoção de autoestima e autonomia, reflexão e elaboração da situação de violência, superação da condição de vitimização, mudança nos padrões de relacionamento familiar e/ou conjugal, apoio emocional, redução de ansiedade (desabafo), acolhimento do sofrimento, orientação e esclarecimento das necessidades e intermediação do diálogo entre o casal</a:t>
            </a:r>
          </a:p>
          <a:p>
            <a:pPr marL="0" indent="0" algn="r">
              <a:buNone/>
            </a:pPr>
            <a:r>
              <a:rPr lang="pt-BR" sz="2400" dirty="0"/>
              <a:t> (HANADA et al, 2010)</a:t>
            </a:r>
          </a:p>
        </p:txBody>
      </p:sp>
      <p:pic>
        <p:nvPicPr>
          <p:cNvPr id="5" name="Imagem 4"/>
          <p:cNvPicPr>
            <a:picLocks noChangeAspect="1"/>
          </p:cNvPicPr>
          <p:nvPr/>
        </p:nvPicPr>
        <p:blipFill>
          <a:blip r:embed="rId2"/>
          <a:stretch>
            <a:fillRect/>
          </a:stretch>
        </p:blipFill>
        <p:spPr>
          <a:xfrm>
            <a:off x="1" y="0"/>
            <a:ext cx="1045027" cy="6858000"/>
          </a:xfrm>
          <a:prstGeom prst="rect">
            <a:avLst/>
          </a:prstGeom>
        </p:spPr>
      </p:pic>
    </p:spTree>
    <p:extLst>
      <p:ext uri="{BB962C8B-B14F-4D97-AF65-F5344CB8AC3E}">
        <p14:creationId xmlns:p14="http://schemas.microsoft.com/office/powerpoint/2010/main" val="3665430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237" y="0"/>
            <a:ext cx="10058400" cy="1418253"/>
          </a:xfrm>
        </p:spPr>
        <p:txBody>
          <a:bodyPr>
            <a:normAutofit/>
          </a:bodyPr>
          <a:lstStyle/>
          <a:p>
            <a:r>
              <a:rPr lang="pt-BR" sz="4800" b="1" dirty="0"/>
              <a:t>Involução? </a:t>
            </a:r>
            <a:endParaRPr lang="pt-BR" sz="4800" dirty="0"/>
          </a:p>
        </p:txBody>
      </p:sp>
      <p:sp>
        <p:nvSpPr>
          <p:cNvPr id="3" name="Espaço Reservado para Conteúdo 2"/>
          <p:cNvSpPr>
            <a:spLocks noGrp="1"/>
          </p:cNvSpPr>
          <p:nvPr>
            <p:ph idx="1"/>
          </p:nvPr>
        </p:nvSpPr>
        <p:spPr>
          <a:xfrm>
            <a:off x="1343608" y="1212981"/>
            <a:ext cx="10618237" cy="5430416"/>
          </a:xfrm>
        </p:spPr>
        <p:txBody>
          <a:bodyPr numCol="1">
            <a:noAutofit/>
          </a:bodyPr>
          <a:lstStyle/>
          <a:p>
            <a:r>
              <a:rPr lang="pt-BR" sz="2400" b="1" dirty="0"/>
              <a:t> </a:t>
            </a:r>
            <a:r>
              <a:rPr lang="pt-BR" sz="2400" dirty="0"/>
              <a:t>Em 2014, a pesquisa Tolerância social à violência contra as mulheres, conduzida pelo Instituto de Pesquisa Econômica Aplicada (Ipea), constatou que ¼ da população concordava que mulheres que usam roupas que mostram o corpo mereciam ser estupradas. </a:t>
            </a:r>
          </a:p>
          <a:p>
            <a:r>
              <a:rPr lang="pt-BR" sz="2400" dirty="0"/>
              <a:t>Em 2016, o levantamento do Fórum Brasileiro de Segurança Pública com abordagem semelhante revelou o que ninguém esperava: mesmo com tamanho levante social contra a cultura machista que oprime o sexo feminino, esse número piorou: a cada 3 brasileiros, um continua pondo a culpa na vítima.</a:t>
            </a:r>
            <a:endParaRPr lang="pt-BR" sz="2400"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1686995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9592" y="29227"/>
            <a:ext cx="9954208" cy="1325563"/>
          </a:xfrm>
        </p:spPr>
        <p:txBody>
          <a:bodyPr/>
          <a:lstStyle/>
          <a:p>
            <a:r>
              <a:rPr lang="pt-BR" dirty="0"/>
              <a:t>Referências </a:t>
            </a:r>
          </a:p>
        </p:txBody>
      </p:sp>
      <p:sp>
        <p:nvSpPr>
          <p:cNvPr id="3" name="Espaço Reservado para Conteúdo 2"/>
          <p:cNvSpPr>
            <a:spLocks noGrp="1"/>
          </p:cNvSpPr>
          <p:nvPr>
            <p:ph idx="1"/>
          </p:nvPr>
        </p:nvSpPr>
        <p:spPr>
          <a:xfrm>
            <a:off x="1399592" y="1063690"/>
            <a:ext cx="9954208" cy="5505061"/>
          </a:xfrm>
        </p:spPr>
        <p:txBody>
          <a:bodyPr>
            <a:normAutofit fontScale="62500" lnSpcReduction="20000"/>
          </a:bodyPr>
          <a:lstStyle/>
          <a:p>
            <a:pPr algn="just">
              <a:lnSpc>
                <a:spcPct val="170000"/>
              </a:lnSpc>
            </a:pPr>
            <a:r>
              <a:rPr lang="pt-BR" sz="2400" dirty="0"/>
              <a:t>BARRETO et al. Desenvolvimento Humano e Violência de Gênero: Uma Integração </a:t>
            </a:r>
            <a:r>
              <a:rPr lang="pt-BR" sz="2400" dirty="0" err="1"/>
              <a:t>Bioecológica</a:t>
            </a:r>
            <a:r>
              <a:rPr lang="pt-BR" sz="2400" dirty="0"/>
              <a:t>. Psicologia:  Reflexão e Crítica, 22(1), 86-92., 2008 https://www.researchgate.net/profile/Andre_CarvalhoBarreto/publication/247852757_Desenvolvimento_humano_e_violencia_de_genero_uma_integracao_bioecologica/links/556f7fe008aefcb861dda83f/Desenvolvimento-humano-e-violencia-de-genero-uma-integracaobioecologica.pdf</a:t>
            </a:r>
          </a:p>
          <a:p>
            <a:pPr marL="0" indent="0" algn="just">
              <a:lnSpc>
                <a:spcPct val="170000"/>
              </a:lnSpc>
              <a:buNone/>
            </a:pPr>
            <a:r>
              <a:rPr lang="pt-BR" sz="2400" dirty="0"/>
              <a:t>•  JESUS, Jaqueline. Os muitos gêneros In Você já é feminista: abra este livro e descubra o porquê, </a:t>
            </a:r>
            <a:r>
              <a:rPr lang="pt-BR" sz="2400" dirty="0" err="1"/>
              <a:t>Polen</a:t>
            </a:r>
            <a:r>
              <a:rPr lang="pt-BR" sz="2400" dirty="0"/>
              <a:t>:  2016</a:t>
            </a:r>
          </a:p>
          <a:p>
            <a:pPr algn="just">
              <a:lnSpc>
                <a:spcPct val="170000"/>
              </a:lnSpc>
            </a:pPr>
            <a:r>
              <a:rPr lang="pt-BR" sz="2400" dirty="0"/>
              <a:t>HELOISA HANADA, ANA FLÁVIA PIRES LUCAS D’OLIVEIRA E LILIA BLIMA SCHRAIBER Os psicólogos na rede de Os psicólogos na rede de assistência a mulheres em situação de violência situação de violência Estudos Feministas, Florianópolis, 18(1): 288, janeiro-abril/2010 </a:t>
            </a:r>
            <a:r>
              <a:rPr lang="pt-BR" sz="2400" dirty="0" err="1"/>
              <a:t>Diponivel</a:t>
            </a:r>
            <a:r>
              <a:rPr lang="pt-BR" sz="2400" dirty="0"/>
              <a:t> em: http://www.scielo.br/pdf/ref/v18n1/v18n1a03</a:t>
            </a:r>
          </a:p>
          <a:p>
            <a:pPr algn="just">
              <a:lnSpc>
                <a:spcPct val="170000"/>
              </a:lnSpc>
            </a:pPr>
            <a:r>
              <a:rPr lang="pt-BR" sz="2400" dirty="0"/>
              <a:t> http://www.mapadaviolencia.org.br/pdf2015/MapaViolencia_2015_mulheres.pdf</a:t>
            </a:r>
          </a:p>
          <a:p>
            <a:pPr algn="just">
              <a:lnSpc>
                <a:spcPct val="170000"/>
              </a:lnSpc>
            </a:pPr>
            <a:r>
              <a:rPr lang="pt-BR" sz="2400" dirty="0"/>
              <a:t>MARTINS, Edna; SZYMANSKI, Heloisa. A abordagem ecológica de </a:t>
            </a:r>
            <a:r>
              <a:rPr lang="pt-BR" sz="2400" dirty="0" err="1"/>
              <a:t>Urie</a:t>
            </a:r>
            <a:r>
              <a:rPr lang="pt-BR" sz="2400" dirty="0"/>
              <a:t> </a:t>
            </a:r>
            <a:r>
              <a:rPr lang="pt-BR" sz="2400" dirty="0" err="1"/>
              <a:t>Bronfenbrenner</a:t>
            </a:r>
            <a:r>
              <a:rPr lang="pt-BR" sz="2400" dirty="0"/>
              <a:t> em estudos com famílias. Estud. </a:t>
            </a:r>
            <a:r>
              <a:rPr lang="pt-BR" sz="2400" dirty="0" err="1"/>
              <a:t>pesqui</a:t>
            </a:r>
            <a:r>
              <a:rPr lang="pt-BR" sz="2400" dirty="0"/>
              <a:t>. psicol., Rio de Janeiro , v. 4, n. 1, jun. 2004 . Disponível em &lt;http://pepsic.bvsalud.org/</a:t>
            </a:r>
            <a:r>
              <a:rPr lang="pt-BR" sz="2400" dirty="0" err="1"/>
              <a:t>scielo.php?script</a:t>
            </a:r>
            <a:r>
              <a:rPr lang="pt-BR" sz="2400" dirty="0"/>
              <a:t>=</a:t>
            </a:r>
            <a:r>
              <a:rPr lang="pt-BR" sz="2400" dirty="0" err="1"/>
              <a:t>sci_arttext&amp;pid</a:t>
            </a:r>
            <a:r>
              <a:rPr lang="pt-BR" sz="2400" dirty="0"/>
              <a:t>=S1808-42812004000100006&amp;lng=</a:t>
            </a:r>
            <a:r>
              <a:rPr lang="pt-BR" sz="2400" dirty="0" err="1"/>
              <a:t>pt&amp;nrm</a:t>
            </a:r>
            <a:r>
              <a:rPr lang="pt-BR" sz="2400" dirty="0"/>
              <a:t>=</a:t>
            </a:r>
            <a:r>
              <a:rPr lang="pt-BR" sz="2400" dirty="0" err="1"/>
              <a:t>iso</a:t>
            </a:r>
            <a:r>
              <a:rPr lang="pt-BR" sz="2400" dirty="0"/>
              <a:t>&gt;.</a:t>
            </a:r>
          </a:p>
          <a:p>
            <a:pPr>
              <a:lnSpc>
                <a:spcPct val="170000"/>
              </a:lnSpc>
            </a:pPr>
            <a:endParaRPr lang="pt-BR" sz="2400" dirty="0"/>
          </a:p>
          <a:p>
            <a:pPr algn="just"/>
            <a:endParaRPr lang="pt-BR" sz="2400" dirty="0"/>
          </a:p>
          <a:p>
            <a:endParaRPr lang="pt-BR" sz="2600" i="1" dirty="0"/>
          </a:p>
          <a:p>
            <a:endParaRPr lang="pt-BR" i="1" dirty="0"/>
          </a:p>
          <a:p>
            <a:endParaRPr lang="pt-BR" i="1" dirty="0"/>
          </a:p>
          <a:p>
            <a:endParaRPr lang="pt-BR" dirty="0"/>
          </a:p>
        </p:txBody>
      </p:sp>
      <p:pic>
        <p:nvPicPr>
          <p:cNvPr id="4" name="Imagem 3"/>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76855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237" y="0"/>
            <a:ext cx="9450355" cy="1418253"/>
          </a:xfrm>
        </p:spPr>
        <p:txBody>
          <a:bodyPr>
            <a:normAutofit/>
          </a:bodyPr>
          <a:lstStyle/>
          <a:p>
            <a:r>
              <a:rPr lang="pt-BR" sz="4800" b="1" dirty="0"/>
              <a:t>Estilo </a:t>
            </a:r>
            <a:r>
              <a:rPr lang="pt-BR" sz="4800" b="1" dirty="0" err="1"/>
              <a:t>Tomboy</a:t>
            </a:r>
            <a:endParaRPr lang="pt-BR" sz="4800" b="1" dirty="0"/>
          </a:p>
        </p:txBody>
      </p:sp>
      <p:sp>
        <p:nvSpPr>
          <p:cNvPr id="3" name="Espaço Reservado para Conteúdo 2"/>
          <p:cNvSpPr>
            <a:spLocks noGrp="1"/>
          </p:cNvSpPr>
          <p:nvPr>
            <p:ph idx="1"/>
          </p:nvPr>
        </p:nvSpPr>
        <p:spPr>
          <a:xfrm>
            <a:off x="1474237" y="1418253"/>
            <a:ext cx="6549301" cy="5225143"/>
          </a:xfrm>
        </p:spPr>
        <p:txBody>
          <a:bodyPr numCol="1">
            <a:noAutofit/>
          </a:bodyPr>
          <a:lstStyle/>
          <a:p>
            <a:pPr algn="just"/>
            <a:r>
              <a:rPr lang="pt-BR" dirty="0"/>
              <a:t>Tendências da moda nos últimos tempos: mistura de uma maneira divertida o feminino e o masculino com peças chave caracteristicamente masculinas como calças de alfaiataria, camisas e blazers. </a:t>
            </a:r>
          </a:p>
          <a:p>
            <a:pPr algn="just"/>
            <a:r>
              <a:rPr lang="pt-BR" dirty="0"/>
              <a:t>O estilo </a:t>
            </a:r>
            <a:r>
              <a:rPr lang="pt-BR" dirty="0" err="1"/>
              <a:t>tomboy</a:t>
            </a:r>
            <a:r>
              <a:rPr lang="pt-BR" dirty="0"/>
              <a:t> surgiu desde a época em que Chanel começou a introduzir a alfaiataria nas produções femininas em 1920.  Chanel, se inspirava nas peças masculinas para elaborar looks confortáveis para as mulheres e ao mesmo tempo para quebrar os paradigmas da época.</a:t>
            </a:r>
          </a:p>
          <a:p>
            <a:pPr marL="0" indent="0" algn="just">
              <a:buNone/>
            </a:pPr>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4286" y="1954973"/>
            <a:ext cx="3967714" cy="3660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8345510" y="5885645"/>
            <a:ext cx="3618963" cy="584775"/>
          </a:xfrm>
          <a:prstGeom prst="rect">
            <a:avLst/>
          </a:prstGeom>
          <a:noFill/>
        </p:spPr>
        <p:txBody>
          <a:bodyPr wrap="square" rtlCol="0">
            <a:spAutoFit/>
          </a:bodyPr>
          <a:lstStyle/>
          <a:p>
            <a:r>
              <a:rPr lang="pt-BR" sz="1600" dirty="0"/>
              <a:t>Fonte: https://www.geledes.org.br/voce-sabe-o-que-e-o-estilo-tomboy/</a:t>
            </a:r>
          </a:p>
        </p:txBody>
      </p:sp>
    </p:spTree>
    <p:extLst>
      <p:ext uri="{BB962C8B-B14F-4D97-AF65-F5344CB8AC3E}">
        <p14:creationId xmlns:p14="http://schemas.microsoft.com/office/powerpoint/2010/main" val="141001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237" y="0"/>
            <a:ext cx="9450355" cy="1418253"/>
          </a:xfrm>
        </p:spPr>
        <p:txBody>
          <a:bodyPr>
            <a:normAutofit/>
          </a:bodyPr>
          <a:lstStyle/>
          <a:p>
            <a:r>
              <a:rPr lang="pt-BR" sz="4800" b="1" dirty="0"/>
              <a:t>Filme </a:t>
            </a:r>
            <a:r>
              <a:rPr lang="pt-BR" sz="4800" b="1" dirty="0" err="1"/>
              <a:t>Tomboy</a:t>
            </a:r>
            <a:endParaRPr lang="pt-BR" sz="4800" b="1" dirty="0"/>
          </a:p>
        </p:txBody>
      </p:sp>
      <p:sp>
        <p:nvSpPr>
          <p:cNvPr id="3" name="Espaço Reservado para Conteúdo 2"/>
          <p:cNvSpPr>
            <a:spLocks noGrp="1"/>
          </p:cNvSpPr>
          <p:nvPr>
            <p:ph idx="1"/>
          </p:nvPr>
        </p:nvSpPr>
        <p:spPr>
          <a:xfrm>
            <a:off x="1474237" y="1418253"/>
            <a:ext cx="9815804" cy="5225143"/>
          </a:xfrm>
        </p:spPr>
        <p:txBody>
          <a:bodyPr numCol="1">
            <a:noAutofit/>
          </a:bodyPr>
          <a:lstStyle/>
          <a:p>
            <a:pPr algn="just"/>
            <a:r>
              <a:rPr lang="pt-BR" dirty="0" err="1"/>
              <a:t>Laure</a:t>
            </a:r>
            <a:r>
              <a:rPr lang="pt-BR" dirty="0"/>
              <a:t> x Michael </a:t>
            </a:r>
          </a:p>
          <a:p>
            <a:pPr algn="just"/>
            <a:r>
              <a:rPr lang="pt-BR" dirty="0"/>
              <a:t>10 anos: terceira infância, segundo </a:t>
            </a:r>
            <a:r>
              <a:rPr lang="pt-BR" dirty="0" err="1"/>
              <a:t>setênio</a:t>
            </a:r>
            <a:endParaRPr lang="pt-BR" dirty="0"/>
          </a:p>
          <a:p>
            <a:pPr algn="just"/>
            <a:r>
              <a:rPr lang="pt-BR" dirty="0"/>
              <a:t>Relação familiar: pai, mãe, irmã mais nova e bebê.</a:t>
            </a:r>
          </a:p>
          <a:p>
            <a:pPr algn="just"/>
            <a:r>
              <a:rPr lang="pt-BR" dirty="0"/>
              <a:t>Brincadeiras e gênero </a:t>
            </a:r>
          </a:p>
          <a:p>
            <a:pPr algn="just"/>
            <a:r>
              <a:rPr lang="pt-BR" dirty="0"/>
              <a:t>Nome social: lista na escola</a:t>
            </a:r>
          </a:p>
          <a:p>
            <a:pPr marL="0" indent="0" algn="just">
              <a:buNone/>
            </a:pPr>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2868142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237" y="0"/>
            <a:ext cx="9450355" cy="1418253"/>
          </a:xfrm>
        </p:spPr>
        <p:txBody>
          <a:bodyPr>
            <a:normAutofit/>
          </a:bodyPr>
          <a:lstStyle/>
          <a:p>
            <a:r>
              <a:rPr lang="pt-BR" sz="4800" b="1" dirty="0"/>
              <a:t>Gênero</a:t>
            </a:r>
          </a:p>
        </p:txBody>
      </p:sp>
      <p:sp>
        <p:nvSpPr>
          <p:cNvPr id="3" name="Espaço Reservado para Conteúdo 2"/>
          <p:cNvSpPr>
            <a:spLocks noGrp="1"/>
          </p:cNvSpPr>
          <p:nvPr>
            <p:ph idx="1"/>
          </p:nvPr>
        </p:nvSpPr>
        <p:spPr>
          <a:xfrm>
            <a:off x="1306288" y="1616765"/>
            <a:ext cx="9924089" cy="4634744"/>
          </a:xfrm>
        </p:spPr>
        <p:txBody>
          <a:bodyPr numCol="1">
            <a:noAutofit/>
          </a:bodyPr>
          <a:lstStyle/>
          <a:p>
            <a:pPr algn="just"/>
            <a:r>
              <a:rPr lang="pt-BR" dirty="0"/>
              <a:t>Desde criança ensina-se a agir e a ter uma determinada aparência, de acordo com o seu sexo biológico</a:t>
            </a:r>
          </a:p>
          <a:p>
            <a:pPr algn="just"/>
            <a:r>
              <a:rPr lang="pt-BR" dirty="0"/>
              <a:t>A construção da identificação como homens ou como mulheres não é um fato biológico, é social.</a:t>
            </a:r>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160862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6287" y="261257"/>
            <a:ext cx="10636897" cy="1156996"/>
          </a:xfrm>
        </p:spPr>
        <p:txBody>
          <a:bodyPr>
            <a:normAutofit fontScale="90000"/>
          </a:bodyPr>
          <a:lstStyle/>
          <a:p>
            <a:r>
              <a:rPr lang="pt-BR" sz="4800" b="1" dirty="0"/>
              <a:t>Os muitos gêneros </a:t>
            </a:r>
            <a:r>
              <a:rPr lang="pt-BR" sz="3600" i="1" dirty="0"/>
              <a:t>(Jaqueline de Jesus, 2016)</a:t>
            </a:r>
            <a:r>
              <a:rPr lang="pt-BR" sz="4800" i="1" dirty="0"/>
              <a:t/>
            </a:r>
            <a:br>
              <a:rPr lang="pt-BR" sz="4800" i="1" dirty="0"/>
            </a:br>
            <a:endParaRPr lang="pt-BR" sz="4800" b="1" dirty="0"/>
          </a:p>
        </p:txBody>
      </p:sp>
      <p:sp>
        <p:nvSpPr>
          <p:cNvPr id="3" name="Espaço Reservado para Conteúdo 2"/>
          <p:cNvSpPr>
            <a:spLocks noGrp="1"/>
          </p:cNvSpPr>
          <p:nvPr>
            <p:ph idx="1"/>
          </p:nvPr>
        </p:nvSpPr>
        <p:spPr>
          <a:xfrm>
            <a:off x="1306287" y="1418253"/>
            <a:ext cx="10885713" cy="5225143"/>
          </a:xfrm>
        </p:spPr>
        <p:txBody>
          <a:bodyPr numCol="1">
            <a:noAutofit/>
          </a:bodyPr>
          <a:lstStyle/>
          <a:p>
            <a:pPr algn="just"/>
            <a:r>
              <a:rPr lang="pt-BR" dirty="0"/>
              <a:t>Transexuais</a:t>
            </a:r>
          </a:p>
          <a:p>
            <a:pPr marL="0" indent="0" algn="just">
              <a:buNone/>
            </a:pPr>
            <a:r>
              <a:rPr lang="pt-BR" dirty="0"/>
              <a:t>Pessoas transexuais geralmente sentem que seu corpo não está adequado à forma como pensam e se sentem, e querem “corrigir” isso adequando seu corpo à imagem de gênero que têm de si. Algumas delas se submetem a uma cirurgia de </a:t>
            </a:r>
            <a:r>
              <a:rPr lang="pt-BR" dirty="0" err="1"/>
              <a:t>transgenitalização</a:t>
            </a:r>
            <a:r>
              <a:rPr lang="pt-BR" dirty="0"/>
              <a:t> — adequação cirúrgica do órgão genital à imagem que a pessoa tem dele — mas outras não. Ao contrário do que se costuma pensar, </a:t>
            </a:r>
            <a:r>
              <a:rPr lang="pt-BR" b="1" dirty="0"/>
              <a:t>o que determina a identidade de gênero transexual é a forma como as pessoas se identificam, e não um procedimento cirúrgico</a:t>
            </a:r>
            <a:r>
              <a:rPr lang="pt-BR" dirty="0"/>
              <a:t>. Em decorrência disso, muitas pessoas que hoje se reconhecem ou são taxadas como travestis seriam, em teoria, transexuais.</a:t>
            </a:r>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393210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6287" y="261257"/>
            <a:ext cx="10636897" cy="1156996"/>
          </a:xfrm>
        </p:spPr>
        <p:txBody>
          <a:bodyPr>
            <a:normAutofit fontScale="90000"/>
          </a:bodyPr>
          <a:lstStyle/>
          <a:p>
            <a:r>
              <a:rPr lang="pt-BR" sz="4800" b="1" dirty="0"/>
              <a:t>Os muitos gêneros </a:t>
            </a:r>
            <a:r>
              <a:rPr lang="pt-BR" sz="3600" i="1" dirty="0"/>
              <a:t>(Jaqueline de Jesus, 2016)</a:t>
            </a:r>
            <a:r>
              <a:rPr lang="pt-BR" sz="4800" i="1" dirty="0"/>
              <a:t/>
            </a:r>
            <a:br>
              <a:rPr lang="pt-BR" sz="4800" i="1" dirty="0"/>
            </a:br>
            <a:endParaRPr lang="pt-BR" sz="4800" b="1" dirty="0"/>
          </a:p>
        </p:txBody>
      </p:sp>
      <p:sp>
        <p:nvSpPr>
          <p:cNvPr id="3" name="Espaço Reservado para Conteúdo 2"/>
          <p:cNvSpPr>
            <a:spLocks noGrp="1"/>
          </p:cNvSpPr>
          <p:nvPr>
            <p:ph idx="1"/>
          </p:nvPr>
        </p:nvSpPr>
        <p:spPr>
          <a:xfrm>
            <a:off x="1306287" y="1418253"/>
            <a:ext cx="10885713" cy="5225143"/>
          </a:xfrm>
        </p:spPr>
        <p:txBody>
          <a:bodyPr numCol="1">
            <a:noAutofit/>
          </a:bodyPr>
          <a:lstStyle/>
          <a:p>
            <a:r>
              <a:rPr lang="pt-BR" dirty="0"/>
              <a:t>Travestis</a:t>
            </a:r>
          </a:p>
          <a:p>
            <a:pPr marL="0" indent="0">
              <a:buNone/>
            </a:pPr>
            <a:r>
              <a:rPr lang="pt-BR" dirty="0"/>
              <a:t>O termo “travesti” é antigo, muito anterior ao conceito de “transexual”, e por isso muito mais utilizado e consolidado em nossa linguagem, quase sempre em um sentido pejorativo.</a:t>
            </a:r>
          </a:p>
          <a:p>
            <a:pPr marL="0" indent="0">
              <a:buNone/>
            </a:pPr>
            <a:r>
              <a:rPr lang="pt-BR" dirty="0"/>
              <a:t>Entende-se, nesta perspectiva, que são travestis as pessoas que vivenciam papéis de gênero feminino, mas não se reconhecem como homens ou como mulheres, </a:t>
            </a:r>
            <a:r>
              <a:rPr lang="pt-BR" b="1" dirty="0"/>
              <a:t>mas como membros de um terceiro gênero ou de um não-gênero</a:t>
            </a:r>
            <a:r>
              <a:rPr lang="pt-BR" dirty="0"/>
              <a:t>. É importante ressaltar que a maioria das travestis, independentemente da forma como se reconhecem, preferem ser tratadas no feminino, considerando </a:t>
            </a:r>
            <a:r>
              <a:rPr lang="pt-BR" dirty="0" err="1"/>
              <a:t>insultoso</a:t>
            </a:r>
            <a:r>
              <a:rPr lang="pt-BR" dirty="0"/>
              <a:t> serem adjetivadas no masculino.</a:t>
            </a:r>
          </a:p>
          <a:p>
            <a:pPr algn="just"/>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220272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6287" y="261257"/>
            <a:ext cx="10636897" cy="1156996"/>
          </a:xfrm>
        </p:spPr>
        <p:txBody>
          <a:bodyPr>
            <a:normAutofit fontScale="90000"/>
          </a:bodyPr>
          <a:lstStyle/>
          <a:p>
            <a:r>
              <a:rPr lang="pt-BR" sz="4800" b="1" dirty="0"/>
              <a:t>Os muitos gêneros </a:t>
            </a:r>
            <a:r>
              <a:rPr lang="pt-BR" sz="3600" i="1" dirty="0"/>
              <a:t>(Jaqueline de Jesus, 2016)</a:t>
            </a:r>
            <a:r>
              <a:rPr lang="pt-BR" sz="4800" i="1" dirty="0"/>
              <a:t/>
            </a:r>
            <a:br>
              <a:rPr lang="pt-BR" sz="4800" i="1" dirty="0"/>
            </a:br>
            <a:endParaRPr lang="pt-BR" sz="4800" b="1" dirty="0"/>
          </a:p>
        </p:txBody>
      </p:sp>
      <p:sp>
        <p:nvSpPr>
          <p:cNvPr id="3" name="Espaço Reservado para Conteúdo 2"/>
          <p:cNvSpPr>
            <a:spLocks noGrp="1"/>
          </p:cNvSpPr>
          <p:nvPr>
            <p:ph idx="1"/>
          </p:nvPr>
        </p:nvSpPr>
        <p:spPr>
          <a:xfrm>
            <a:off x="1306287" y="1418253"/>
            <a:ext cx="10885713" cy="5225143"/>
          </a:xfrm>
        </p:spPr>
        <p:txBody>
          <a:bodyPr numCol="1">
            <a:noAutofit/>
          </a:bodyPr>
          <a:lstStyle/>
          <a:p>
            <a:r>
              <a:rPr lang="pt-BR" dirty="0" err="1"/>
              <a:t>Crossdressers</a:t>
            </a:r>
            <a:endParaRPr lang="pt-BR" dirty="0"/>
          </a:p>
          <a:p>
            <a:r>
              <a:rPr lang="pt-BR" dirty="0"/>
              <a:t>Se refere a homens heterossexuais que não buscam reconhecimento e tratamento de gênero (não são transexuais), mas tem prazer ao se vestirem como mulheres temporariamente.</a:t>
            </a:r>
          </a:p>
          <a:p>
            <a:r>
              <a:rPr lang="pt-BR" dirty="0"/>
              <a:t>A vivência do </a:t>
            </a:r>
            <a:r>
              <a:rPr lang="pt-BR" dirty="0" err="1"/>
              <a:t>crossdresser</a:t>
            </a:r>
            <a:r>
              <a:rPr lang="pt-BR" dirty="0"/>
              <a:t> geralmente é doméstica, com ou sem o apoio de suas companheiras, têm satisfação emocional ou sexual momentânea em se vestirem como mulheres, </a:t>
            </a:r>
            <a:r>
              <a:rPr lang="pt-BR" b="1" dirty="0"/>
              <a:t>diferentemente das travestis, que vivem integralmente de forma feminina</a:t>
            </a:r>
            <a:endParaRPr lang="pt-BR" dirty="0"/>
          </a:p>
          <a:p>
            <a:pPr algn="just"/>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1500553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6287" y="261257"/>
            <a:ext cx="10636897" cy="1156996"/>
          </a:xfrm>
        </p:spPr>
        <p:txBody>
          <a:bodyPr>
            <a:normAutofit fontScale="90000"/>
          </a:bodyPr>
          <a:lstStyle/>
          <a:p>
            <a:r>
              <a:rPr lang="pt-BR" sz="4800" b="1" dirty="0"/>
              <a:t>Os muitos gêneros </a:t>
            </a:r>
            <a:r>
              <a:rPr lang="pt-BR" sz="3600" i="1" dirty="0"/>
              <a:t>(Jaqueline de Jesus, 2016)</a:t>
            </a:r>
            <a:r>
              <a:rPr lang="pt-BR" sz="4800" i="1" dirty="0"/>
              <a:t/>
            </a:r>
            <a:br>
              <a:rPr lang="pt-BR" sz="4800" i="1" dirty="0"/>
            </a:br>
            <a:endParaRPr lang="pt-BR" sz="4800" b="1" dirty="0"/>
          </a:p>
        </p:txBody>
      </p:sp>
      <p:sp>
        <p:nvSpPr>
          <p:cNvPr id="3" name="Espaço Reservado para Conteúdo 2"/>
          <p:cNvSpPr>
            <a:spLocks noGrp="1"/>
          </p:cNvSpPr>
          <p:nvPr>
            <p:ph idx="1"/>
          </p:nvPr>
        </p:nvSpPr>
        <p:spPr>
          <a:xfrm>
            <a:off x="1306287" y="1418253"/>
            <a:ext cx="10220305" cy="5225143"/>
          </a:xfrm>
        </p:spPr>
        <p:txBody>
          <a:bodyPr numCol="1">
            <a:noAutofit/>
          </a:bodyPr>
          <a:lstStyle/>
          <a:p>
            <a:r>
              <a:rPr lang="pt-BR" dirty="0" err="1"/>
              <a:t>Drag</a:t>
            </a:r>
            <a:r>
              <a:rPr lang="pt-BR" dirty="0"/>
              <a:t> </a:t>
            </a:r>
            <a:r>
              <a:rPr lang="pt-BR" dirty="0" err="1"/>
              <a:t>queen</a:t>
            </a:r>
            <a:r>
              <a:rPr lang="pt-BR" dirty="0"/>
              <a:t>/king, transformista</a:t>
            </a:r>
          </a:p>
          <a:p>
            <a:endParaRPr lang="pt-BR" dirty="0"/>
          </a:p>
          <a:p>
            <a:pPr marL="0" indent="0">
              <a:buNone/>
            </a:pPr>
            <a:r>
              <a:rPr lang="pt-BR" dirty="0"/>
              <a:t>Artistas que fazem uso de feminilidade estereotipada e exacerbada em apresentações são conhecidos como </a:t>
            </a:r>
            <a:r>
              <a:rPr lang="pt-BR" dirty="0" err="1"/>
              <a:t>drag</a:t>
            </a:r>
            <a:r>
              <a:rPr lang="pt-BR" dirty="0"/>
              <a:t> </a:t>
            </a:r>
            <a:r>
              <a:rPr lang="pt-BR" dirty="0" err="1"/>
              <a:t>queens</a:t>
            </a:r>
            <a:r>
              <a:rPr lang="pt-BR" dirty="0"/>
              <a:t>, homens fantasiados como mulheres. No mesmo sentido, mulheres caracterizadas de forma caricata como homens são </a:t>
            </a:r>
            <a:r>
              <a:rPr lang="pt-BR" dirty="0" err="1"/>
              <a:t>drag</a:t>
            </a:r>
            <a:r>
              <a:rPr lang="pt-BR" dirty="0"/>
              <a:t> kings. </a:t>
            </a:r>
            <a:r>
              <a:rPr lang="pt-BR" dirty="0" err="1"/>
              <a:t>Drag</a:t>
            </a:r>
            <a:r>
              <a:rPr lang="pt-BR" dirty="0"/>
              <a:t> </a:t>
            </a:r>
            <a:r>
              <a:rPr lang="pt-BR" dirty="0" err="1"/>
              <a:t>queens</a:t>
            </a:r>
            <a:r>
              <a:rPr lang="pt-BR" dirty="0"/>
              <a:t>/king vivenciam a inversão do gênero como diversão, entretenimento e espetáculo, </a:t>
            </a:r>
            <a:r>
              <a:rPr lang="pt-BR" b="1" dirty="0"/>
              <a:t>não como identidade</a:t>
            </a:r>
            <a:r>
              <a:rPr lang="pt-BR" dirty="0"/>
              <a:t>.</a:t>
            </a:r>
          </a:p>
          <a:p>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297507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6287" y="261257"/>
            <a:ext cx="10636897" cy="1156996"/>
          </a:xfrm>
        </p:spPr>
        <p:txBody>
          <a:bodyPr>
            <a:normAutofit fontScale="90000"/>
          </a:bodyPr>
          <a:lstStyle/>
          <a:p>
            <a:r>
              <a:rPr lang="pt-BR" sz="4800" b="1" dirty="0"/>
              <a:t>Os muitos gêneros </a:t>
            </a:r>
            <a:r>
              <a:rPr lang="pt-BR" sz="3600" i="1" dirty="0"/>
              <a:t>(Jaqueline de Jesus, 2016)</a:t>
            </a:r>
            <a:r>
              <a:rPr lang="pt-BR" sz="4800" i="1" dirty="0"/>
              <a:t/>
            </a:r>
            <a:br>
              <a:rPr lang="pt-BR" sz="4800" i="1" dirty="0"/>
            </a:br>
            <a:endParaRPr lang="pt-BR" sz="4800" b="1" dirty="0"/>
          </a:p>
        </p:txBody>
      </p:sp>
      <p:sp>
        <p:nvSpPr>
          <p:cNvPr id="3" name="Espaço Reservado para Conteúdo 2"/>
          <p:cNvSpPr>
            <a:spLocks noGrp="1"/>
          </p:cNvSpPr>
          <p:nvPr>
            <p:ph idx="1"/>
          </p:nvPr>
        </p:nvSpPr>
        <p:spPr>
          <a:xfrm>
            <a:off x="1396441" y="1418253"/>
            <a:ext cx="9537724" cy="5225143"/>
          </a:xfrm>
        </p:spPr>
        <p:txBody>
          <a:bodyPr numCol="1">
            <a:noAutofit/>
          </a:bodyPr>
          <a:lstStyle/>
          <a:p>
            <a:r>
              <a:rPr lang="pt-BR" dirty="0" err="1"/>
              <a:t>Cisgênero</a:t>
            </a:r>
            <a:endParaRPr lang="pt-BR" dirty="0"/>
          </a:p>
          <a:p>
            <a:pPr marL="0" indent="0">
              <a:buNone/>
            </a:pPr>
            <a:r>
              <a:rPr lang="pt-BR" dirty="0"/>
              <a:t>Chamamos de </a:t>
            </a:r>
            <a:r>
              <a:rPr lang="pt-BR" dirty="0" err="1"/>
              <a:t>cisgênero</a:t>
            </a:r>
            <a:r>
              <a:rPr lang="pt-BR" dirty="0"/>
              <a:t>, ou de “</a:t>
            </a:r>
            <a:r>
              <a:rPr lang="pt-BR" dirty="0" err="1"/>
              <a:t>cis</a:t>
            </a:r>
            <a:r>
              <a:rPr lang="pt-BR" dirty="0"/>
              <a:t>”, as </a:t>
            </a:r>
            <a:r>
              <a:rPr lang="pt-BR" b="1" dirty="0"/>
              <a:t>pessoas que se identificam com o gênero que lhes foi atribuído quando ao nascimento</a:t>
            </a:r>
            <a:r>
              <a:rPr lang="pt-BR" dirty="0"/>
              <a:t>. Denominamos as pessoas não-</a:t>
            </a:r>
            <a:r>
              <a:rPr lang="pt-BR" dirty="0" err="1"/>
              <a:t>cisgênero</a:t>
            </a:r>
            <a:r>
              <a:rPr lang="pt-BR" dirty="0"/>
              <a:t>, as que não são identificam com o gênero que lhes foi determinado, como </a:t>
            </a:r>
            <a:r>
              <a:rPr lang="pt-BR" dirty="0" err="1"/>
              <a:t>transgênero</a:t>
            </a:r>
            <a:r>
              <a:rPr lang="pt-BR" dirty="0"/>
              <a:t>, ou trans.</a:t>
            </a:r>
          </a:p>
          <a:p>
            <a:endParaRPr lang="pt-BR" i="1" dirty="0"/>
          </a:p>
        </p:txBody>
      </p:sp>
      <p:pic>
        <p:nvPicPr>
          <p:cNvPr id="5" name="Imagem 4"/>
          <p:cNvPicPr>
            <a:picLocks noChangeAspect="1"/>
          </p:cNvPicPr>
          <p:nvPr/>
        </p:nvPicPr>
        <p:blipFill>
          <a:blip r:embed="rId2"/>
          <a:stretch>
            <a:fillRect/>
          </a:stretch>
        </p:blipFill>
        <p:spPr>
          <a:xfrm>
            <a:off x="1" y="0"/>
            <a:ext cx="1138334" cy="6858000"/>
          </a:xfrm>
          <a:prstGeom prst="rect">
            <a:avLst/>
          </a:prstGeom>
        </p:spPr>
      </p:pic>
    </p:spTree>
    <p:extLst>
      <p:ext uri="{BB962C8B-B14F-4D97-AF65-F5344CB8AC3E}">
        <p14:creationId xmlns:p14="http://schemas.microsoft.com/office/powerpoint/2010/main" val="98419183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1343</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Arial</vt:lpstr>
      <vt:lpstr>Calibri</vt:lpstr>
      <vt:lpstr>Calibri Light</vt:lpstr>
      <vt:lpstr>Tema do Office</vt:lpstr>
      <vt:lpstr>Gênero e Violência </vt:lpstr>
      <vt:lpstr>Estilo Tomboy</vt:lpstr>
      <vt:lpstr>Filme Tomboy</vt:lpstr>
      <vt:lpstr>Gênero</vt:lpstr>
      <vt:lpstr>Os muitos gêneros (Jaqueline de Jesus, 2016) </vt:lpstr>
      <vt:lpstr>Os muitos gêneros (Jaqueline de Jesus, 2016) </vt:lpstr>
      <vt:lpstr>Os muitos gêneros (Jaqueline de Jesus, 2016) </vt:lpstr>
      <vt:lpstr>Os muitos gêneros (Jaqueline de Jesus, 2016) </vt:lpstr>
      <vt:lpstr>Os muitos gêneros (Jaqueline de Jesus, 2016) </vt:lpstr>
      <vt:lpstr>Gênero e orientação sexual (Jaqueline de Jesus, 2016)</vt:lpstr>
      <vt:lpstr>Violência contra a mulher</vt:lpstr>
      <vt:lpstr>Violência de gênero</vt:lpstr>
      <vt:lpstr>Violência de gênero</vt:lpstr>
      <vt:lpstr>Violência de gênero</vt:lpstr>
      <vt:lpstr>Violência contra a mulher</vt:lpstr>
      <vt:lpstr>Assistência </vt:lpstr>
      <vt:lpstr>Assistência </vt:lpstr>
      <vt:lpstr>Involução? </vt:lpstr>
      <vt:lpstr>Referências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Violência de Gênero</dc:title>
  <dc:creator>Yasmin</dc:creator>
  <cp:lastModifiedBy>Carla da Silva Santos</cp:lastModifiedBy>
  <cp:revision>47</cp:revision>
  <dcterms:created xsi:type="dcterms:W3CDTF">2017-02-21T02:27:48Z</dcterms:created>
  <dcterms:modified xsi:type="dcterms:W3CDTF">2018-09-27T11:37:31Z</dcterms:modified>
</cp:coreProperties>
</file>