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8"/>
  </p:notesMasterIdLst>
  <p:handoutMasterIdLst>
    <p:handoutMasterId r:id="rId9"/>
  </p:handoutMasterIdLst>
  <p:sldIdLst>
    <p:sldId id="256" r:id="rId5"/>
    <p:sldId id="257" r:id="rId6"/>
    <p:sldId id="258" r:id="rId7"/>
  </p:sldIdLst>
  <p:sldSz cx="43891200" cy="32918400"/>
  <p:notesSz cx="6858000" cy="9144000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A9BB"/>
    <a:srgbClr val="8CC07B"/>
    <a:srgbClr val="1E6C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9DCAF9ED-07DC-4A11-8D7F-57B35C25682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87581" autoAdjust="0"/>
  </p:normalViewPr>
  <p:slideViewPr>
    <p:cSldViewPr snapToGrid="0">
      <p:cViewPr varScale="1">
        <p:scale>
          <a:sx n="16" d="100"/>
          <a:sy n="16" d="100"/>
        </p:scale>
        <p:origin x="1164" y="54"/>
      </p:cViewPr>
      <p:guideLst>
        <p:guide orient="horz" pos="10368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9" d="100"/>
          <a:sy n="79" d="100"/>
        </p:scale>
        <p:origin x="327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pt-BR"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pt-BR" sz="1200"/>
            </a:lvl1pPr>
          </a:lstStyle>
          <a:p>
            <a:fld id="{F1C0B079-A316-4C9B-B165-DF9EA8325D2C}" type="datetimeFigureOut">
              <a:rPr lang="pt-BR" smtClean="0"/>
              <a:t>17/09/2018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pt-BR" sz="1200"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pt-BR" sz="1200"/>
            </a:lvl1pPr>
          </a:lstStyle>
          <a:p>
            <a:fld id="{6BA0EAE6-B4B6-49B7-9049-B371250BE0F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72466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pt-BR"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pt-BR" sz="1200"/>
            </a:lvl1pPr>
          </a:lstStyle>
          <a:p>
            <a:fld id="{38F28AB8-57D1-494F-9851-055AD867E790}" type="datetimeFigureOut">
              <a:rPr lang="pt-BR"/>
              <a:t>17/09/2018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pt-BR"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pt-BR" sz="1200"/>
            </a:lvl1pPr>
          </a:lstStyle>
          <a:p>
            <a:fld id="{37C7F044-5458-4B2E-BFA0-52AAA1C529D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24808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pt-BR" dirty="0"/>
              <a:t>Para alterar este cartaz, substitua nosso conteúdo de amostra pelo seu </a:t>
            </a:r>
            <a:r>
              <a:rPr lang="pt-BR"/>
              <a:t>próprio conteúdo. </a:t>
            </a:r>
            <a:r>
              <a:rPr lang="pt-BR" dirty="0"/>
              <a:t>Ou, se você preferir começar a partir de uma folha em branco, use o botão Novo Slide na guia Início para inserir uma nova página e digite seu texto e conteúdo nos espaços reservados vazios. Se você precisar de mais espaços reservados para títulos, legendas ou corpo do texto, copie qualquer um dos espaços reservados existentes e arraste o novo até o local.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7F044-5458-4B2E-BFA0-52AAA1C529D4}" type="slidenum">
              <a:rPr lang="pt-BR" smtClean="0"/>
              <a:pPr/>
              <a:t>1</a:t>
            </a:fld>
            <a:endParaRPr lang="pt-BR" dirty="0"/>
          </a:p>
        </p:txBody>
      </p:sp>
      <p:sp>
        <p:nvSpPr>
          <p:cNvPr id="10" name="Espaço reservado para imagem de slide 9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706621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rta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Linha 112"/>
          <p:cNvSpPr>
            <a:spLocks noChangeShapeType="1"/>
          </p:cNvSpPr>
          <p:nvPr userDrawn="1"/>
        </p:nvSpPr>
        <p:spPr bwMode="white">
          <a:xfrm>
            <a:off x="0" y="32004000"/>
            <a:ext cx="43891200" cy="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pt-BR"/>
              <a:t>17/09/2018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590772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9168" userDrawn="1">
          <p15:clr>
            <a:srgbClr val="A4A3A4"/>
          </p15:clr>
        </p15:guide>
        <p15:guide id="2" pos="18480" userDrawn="1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143000" y="32114698"/>
            <a:ext cx="987552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pt-BR"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A57DF-1C19-4726-AB84-014692BAD8F5}" type="datetimeFigureOut">
              <a:rPr lang="pt-BR"/>
              <a:pPr/>
              <a:t>17/09/2018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18520" y="32114698"/>
            <a:ext cx="2185416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pt-BR"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32872680" y="32114698"/>
            <a:ext cx="987552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pt-BR"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4C631-C489-4C11-812F-2172FBEAE82B}" type="slidenum">
              <a:rPr lang="pt-BR" smtClean="0"/>
              <a:pPr/>
              <a:t>‹nº›</a:t>
            </a:fld>
            <a:endParaRPr lang="pt-BR" dirty="0"/>
          </a:p>
        </p:txBody>
      </p:sp>
      <p:grpSp>
        <p:nvGrpSpPr>
          <p:cNvPr id="8" name="Grupo 7"/>
          <p:cNvGrpSpPr/>
          <p:nvPr userDrawn="1"/>
        </p:nvGrpSpPr>
        <p:grpSpPr bwMode="white">
          <a:xfrm>
            <a:off x="1143000" y="0"/>
            <a:ext cx="42748200" cy="5513832"/>
            <a:chOff x="1143000" y="0"/>
            <a:chExt cx="42748200" cy="5513832"/>
          </a:xfrm>
        </p:grpSpPr>
        <p:sp>
          <p:nvSpPr>
            <p:cNvPr id="9" name="Linha 112"/>
            <p:cNvSpPr>
              <a:spLocks noChangeShapeType="1"/>
            </p:cNvSpPr>
            <p:nvPr userDrawn="1"/>
          </p:nvSpPr>
          <p:spPr bwMode="white">
            <a:xfrm>
              <a:off x="1143000" y="3899217"/>
              <a:ext cx="42748200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 dirty="0"/>
            </a:p>
          </p:txBody>
        </p:sp>
        <p:sp>
          <p:nvSpPr>
            <p:cNvPr id="10" name="Linha 115"/>
            <p:cNvSpPr>
              <a:spLocks noChangeShapeType="1"/>
            </p:cNvSpPr>
            <p:nvPr userDrawn="1"/>
          </p:nvSpPr>
          <p:spPr bwMode="white">
            <a:xfrm>
              <a:off x="1143000" y="0"/>
              <a:ext cx="0" cy="5513832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 dirty="0"/>
            </a:p>
          </p:txBody>
        </p:sp>
        <p:sp>
          <p:nvSpPr>
            <p:cNvPr id="11" name="Linha 112"/>
            <p:cNvSpPr>
              <a:spLocks noChangeShapeType="1"/>
            </p:cNvSpPr>
            <p:nvPr userDrawn="1"/>
          </p:nvSpPr>
          <p:spPr bwMode="white">
            <a:xfrm>
              <a:off x="1143000" y="5486400"/>
              <a:ext cx="42748200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 dirty="0"/>
            </a:p>
          </p:txBody>
        </p:sp>
      </p:grpSp>
      <p:pic>
        <p:nvPicPr>
          <p:cNvPr id="13" name="Imagem 12">
            <a:extLst/>
          </p:cNvPr>
          <p:cNvPicPr>
            <a:picLocks noChangeAspect="1"/>
          </p:cNvPicPr>
          <p:nvPr userDrawn="1"/>
        </p:nvPicPr>
        <p:blipFill rotWithShape="1">
          <a:blip r:embed="rId3"/>
          <a:srcRect r="38791"/>
          <a:stretch/>
        </p:blipFill>
        <p:spPr>
          <a:xfrm>
            <a:off x="1" y="0"/>
            <a:ext cx="20508686" cy="7737537"/>
          </a:xfrm>
          <a:prstGeom prst="rect">
            <a:avLst/>
          </a:prstGeom>
        </p:spPr>
      </p:pic>
      <p:pic>
        <p:nvPicPr>
          <p:cNvPr id="14" name="Imagem 13">
            <a:extLst/>
          </p:cNvPr>
          <p:cNvPicPr>
            <a:picLocks noChangeAspect="1"/>
          </p:cNvPicPr>
          <p:nvPr userDrawn="1"/>
        </p:nvPicPr>
        <p:blipFill rotWithShape="1">
          <a:blip r:embed="rId3"/>
          <a:srcRect l="60058" b="28571"/>
          <a:stretch/>
        </p:blipFill>
        <p:spPr>
          <a:xfrm>
            <a:off x="26844171" y="0"/>
            <a:ext cx="17047029" cy="7061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807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lang="pt-BR" sz="10600" b="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lang="pt-BR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lang="pt-BR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lang="pt-BR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lang="pt-BR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lang="pt-BR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lang="pt-BR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lang="pt-BR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lang="pt-BR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lang="pt-BR"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389120" rtl="0" eaLnBrk="1" latinLnBrk="0" hangingPunct="1">
        <a:defRPr lang="pt-BR"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lang="pt-BR"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lang="pt-BR"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lang="pt-BR"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lang="pt-BR"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lang="pt-BR"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lang="pt-BR"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lang="pt-BR"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lang="pt-BR"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720" userDrawn="1">
          <p15:clr>
            <a:srgbClr val="A4A3A4"/>
          </p15:clr>
        </p15:guide>
        <p15:guide id="3" pos="26928" userDrawn="1">
          <p15:clr>
            <a:srgbClr val="A4A3A4"/>
          </p15:clr>
        </p15:guide>
        <p15:guide id="4" pos="13824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3">
            <a:extLst/>
          </p:cNvPr>
          <p:cNvSpPr txBox="1">
            <a:spLocks/>
          </p:cNvSpPr>
          <p:nvPr/>
        </p:nvSpPr>
        <p:spPr>
          <a:xfrm>
            <a:off x="5908675" y="7833179"/>
            <a:ext cx="32953325" cy="3432175"/>
          </a:xfrm>
          <a:prstGeom prst="rect">
            <a:avLst/>
          </a:prstGeom>
        </p:spPr>
        <p:txBody>
          <a:bodyPr rtlCol="0">
            <a:normAutofit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pt-BR" sz="10600" b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3128284">
              <a:lnSpc>
                <a:spcPct val="150000"/>
              </a:lnSpc>
              <a:defRPr/>
            </a:pPr>
            <a:r>
              <a:rPr lang="pt-BR" sz="6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COMPARAÇÃO DO NIVEL DE ATIVIDADES INSTRUMENTAIS ENTRE HOMENS E MULHERES APÓS AVC</a:t>
            </a:r>
            <a:endParaRPr lang="pt-BR" altLang="pt-BR" sz="6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Espaço Reservado para Texto 22"/>
          <p:cNvSpPr txBox="1">
            <a:spLocks/>
          </p:cNvSpPr>
          <p:nvPr/>
        </p:nvSpPr>
        <p:spPr>
          <a:xfrm>
            <a:off x="8218827" y="11134726"/>
            <a:ext cx="28333019" cy="2907846"/>
          </a:xfrm>
          <a:prstGeom prst="rect">
            <a:avLst/>
          </a:prstGeom>
        </p:spPr>
        <p:txBody>
          <a:bodyPr/>
          <a:lstStyle>
            <a:lvl1pPr marL="45720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lang="pt-BR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lang="pt-BR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lang="pt-BR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lang="pt-BR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lang="pt-BR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lang="pt-BR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lang="pt-BR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lang="pt-BR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lang="pt-BR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</a:pPr>
            <a:r>
              <a:rPr lang="pt-BR" altLang="pt-BR" sz="3600" b="1" dirty="0">
                <a:ea typeface="Calibri" panose="020F0502020204030204" pitchFamily="34" charset="0"/>
                <a:cs typeface="Times New Roman" panose="02020603050405020304" pitchFamily="18" charset="0"/>
              </a:rPr>
              <a:t>Luciana PINHEIRO</a:t>
            </a:r>
            <a:r>
              <a:rPr lang="pt-BR" altLang="pt-BR" sz="3600" b="1" baseline="30000" dirty="0"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pt-BR" altLang="pt-BR" sz="3600" dirty="0">
                <a:ea typeface="Calibri" panose="020F0502020204030204" pitchFamily="34" charset="0"/>
                <a:cs typeface="Times New Roman" panose="02020603050405020304" pitchFamily="18" charset="0"/>
              </a:rPr>
              <a:t>, Cristina</a:t>
            </a:r>
            <a:r>
              <a:rPr lang="pt-BR" altLang="pt-BR" sz="3600" b="1" dirty="0">
                <a:ea typeface="Calibri" panose="020F0502020204030204" pitchFamily="34" charset="0"/>
                <a:cs typeface="Times New Roman" panose="02020603050405020304" pitchFamily="18" charset="0"/>
              </a:rPr>
              <a:t> BRASIL</a:t>
            </a:r>
            <a:r>
              <a:rPr lang="pt-BR" altLang="pt-BR" sz="3600" b="1" baseline="30000" dirty="0"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pt-BR" altLang="pt-BR" sz="3600" dirty="0">
                <a:ea typeface="Calibri" panose="020F0502020204030204" pitchFamily="34" charset="0"/>
                <a:cs typeface="Times New Roman" panose="02020603050405020304" pitchFamily="18" charset="0"/>
              </a:rPr>
              <a:t>Moema</a:t>
            </a:r>
            <a:r>
              <a:rPr lang="pt-BR" altLang="pt-BR" sz="3600" b="1" dirty="0">
                <a:ea typeface="Calibri" panose="020F0502020204030204" pitchFamily="34" charset="0"/>
                <a:cs typeface="Times New Roman" panose="02020603050405020304" pitchFamily="18" charset="0"/>
              </a:rPr>
              <a:t> GUIMARÃES</a:t>
            </a:r>
            <a:r>
              <a:rPr lang="pt-BR" altLang="pt-BR" sz="3600" b="1" baseline="30000" dirty="0"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pt-BR" altLang="pt-BR" sz="3600" dirty="0">
                <a:ea typeface="Calibri" panose="020F0502020204030204" pitchFamily="34" charset="0"/>
                <a:cs typeface="Times New Roman" panose="02020603050405020304" pitchFamily="18" charset="0"/>
              </a:rPr>
              <a:t>, Maria Eduarda </a:t>
            </a:r>
            <a:r>
              <a:rPr lang="pt-BR" altLang="pt-BR" sz="3600" b="1" dirty="0">
                <a:ea typeface="Calibri" panose="020F0502020204030204" pitchFamily="34" charset="0"/>
                <a:cs typeface="Times New Roman" panose="02020603050405020304" pitchFamily="18" charset="0"/>
              </a:rPr>
              <a:t>CARVALHO</a:t>
            </a:r>
            <a:r>
              <a:rPr lang="pt-BR" altLang="pt-BR" sz="3600" b="1" baseline="30000" dirty="0"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pt-BR" altLang="pt-BR" sz="3600" dirty="0">
                <a:ea typeface="Calibri" panose="020F0502020204030204" pitchFamily="34" charset="0"/>
                <a:cs typeface="Times New Roman" panose="02020603050405020304" pitchFamily="18" charset="0"/>
              </a:rPr>
              <a:t>,  Maria </a:t>
            </a:r>
            <a:r>
              <a:rPr lang="pt-BR" altLang="pt-BR" sz="3600" b="1" dirty="0">
                <a:ea typeface="Calibri" panose="020F0502020204030204" pitchFamily="34" charset="0"/>
                <a:cs typeface="Times New Roman" panose="02020603050405020304" pitchFamily="18" charset="0"/>
              </a:rPr>
              <a:t>Tourinho</a:t>
            </a:r>
            <a:r>
              <a:rPr lang="pt-BR" altLang="pt-BR" sz="3600" b="1" baseline="30000" dirty="0"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pt-BR" altLang="pt-BR" sz="3600" b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altLang="pt-BR" sz="3600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t-BR" altLang="pt-BR" sz="3600" dirty="0" err="1">
                <a:ea typeface="Calibri" panose="020F0502020204030204" pitchFamily="34" charset="0"/>
                <a:cs typeface="Times New Roman" panose="02020603050405020304" pitchFamily="18" charset="0"/>
              </a:rPr>
              <a:t>Elen</a:t>
            </a:r>
            <a:r>
              <a:rPr lang="pt-BR" altLang="pt-BR" sz="3600" dirty="0">
                <a:ea typeface="Calibri" panose="020F0502020204030204" pitchFamily="34" charset="0"/>
                <a:cs typeface="Times New Roman" panose="02020603050405020304" pitchFamily="18" charset="0"/>
              </a:rPr>
              <a:t> Beatriz </a:t>
            </a:r>
            <a:r>
              <a:rPr lang="pt-BR" altLang="pt-BR" sz="3600" b="1" dirty="0">
                <a:ea typeface="Calibri" panose="020F0502020204030204" pitchFamily="34" charset="0"/>
                <a:cs typeface="Times New Roman" panose="02020603050405020304" pitchFamily="18" charset="0"/>
              </a:rPr>
              <a:t>PINTO</a:t>
            </a:r>
            <a:r>
              <a:rPr lang="pt-BR" altLang="pt-BR" sz="3600" b="1" baseline="30000" dirty="0"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endParaRPr lang="pt-BR" altLang="pt-BR" sz="3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</a:pPr>
            <a:r>
              <a:rPr lang="pt-BR" altLang="pt-BR" sz="3600" dirty="0">
                <a:ea typeface="Calibri" panose="020F0502020204030204" pitchFamily="34" charset="0"/>
                <a:cs typeface="Times New Roman" panose="02020603050405020304" pitchFamily="18" charset="0"/>
              </a:rPr>
              <a:t>1. Escola Bahiana de Medicina e Saúde Pública</a:t>
            </a:r>
          </a:p>
          <a:p>
            <a:pPr algn="ctr">
              <a:spcBef>
                <a:spcPct val="0"/>
              </a:spcBef>
            </a:pPr>
            <a:r>
              <a:rPr lang="pt-BR" altLang="pt-BR" sz="3600" dirty="0">
                <a:ea typeface="Calibri" panose="020F0502020204030204" pitchFamily="34" charset="0"/>
                <a:cs typeface="Times New Roman" panose="02020603050405020304" pitchFamily="18" charset="0"/>
              </a:rPr>
              <a:t> Contato:lsoliveira4@bahiana.edu.br</a:t>
            </a:r>
          </a:p>
          <a:p>
            <a:pPr algn="just">
              <a:spcBef>
                <a:spcPct val="0"/>
              </a:spcBef>
            </a:pPr>
            <a:endParaRPr lang="pt-BR" altLang="pt-BR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</a:pPr>
            <a:endParaRPr lang="pt-BR" altLang="pt-BR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Espaço Reservado para Conteúdo 10"/>
          <p:cNvSpPr txBox="1">
            <a:spLocks/>
          </p:cNvSpPr>
          <p:nvPr/>
        </p:nvSpPr>
        <p:spPr>
          <a:xfrm>
            <a:off x="163285" y="15136262"/>
            <a:ext cx="43057308" cy="2777218"/>
          </a:xfrm>
          <a:prstGeom prst="rect">
            <a:avLst/>
          </a:prstGeom>
        </p:spPr>
        <p:txBody>
          <a:bodyPr/>
          <a:lstStyle>
            <a:lvl1pPr marL="45720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lang="pt-BR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lang="pt-BR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lang="pt-BR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lang="pt-BR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lang="pt-BR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lang="pt-BR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lang="pt-BR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lang="pt-BR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lang="pt-BR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457200" algn="just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pt-BR" altLang="pt-BR" sz="4800" dirty="0"/>
              <a:t>Evidências recentes apontam que utilizar apenas as AVD’S é insuficiente para avaliar o impacto do AVC. Em contraste, as atividades instrumentais, são funções mais complexas que envolvem uma maior cognição, requerem habilidades para resolver problemas, são mais </a:t>
            </a:r>
            <a:r>
              <a:rPr lang="pt-BR" altLang="pt-BR" sz="4800" dirty="0" err="1"/>
              <a:t>abrangetes</a:t>
            </a:r>
            <a:r>
              <a:rPr lang="pt-BR" altLang="pt-BR" sz="4800" dirty="0"/>
              <a:t> e preditivas para mensurar o funcionamento da vida diária, uma vez que são cruciais para independência do indivíduo</a:t>
            </a:r>
            <a:r>
              <a:rPr lang="pt-BR" altLang="pt-BR" sz="4800" b="1" baseline="30000" dirty="0"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pt-BR" altLang="pt-BR" sz="4800" dirty="0"/>
              <a:t>.</a:t>
            </a:r>
          </a:p>
        </p:txBody>
      </p:sp>
      <p:sp>
        <p:nvSpPr>
          <p:cNvPr id="5" name="Espaço Reservado para Texto 4">
            <a:extLst/>
          </p:cNvPr>
          <p:cNvSpPr txBox="1">
            <a:spLocks/>
          </p:cNvSpPr>
          <p:nvPr/>
        </p:nvSpPr>
        <p:spPr>
          <a:xfrm>
            <a:off x="653139" y="13275807"/>
            <a:ext cx="20835257" cy="1487036"/>
          </a:xfrm>
          <a:prstGeom prst="round1Rect">
            <a:avLst/>
          </a:prstGeom>
          <a:noFill/>
          <a:extLst/>
        </p:spPr>
        <p:txBody>
          <a:bodyPr rtlCol="0" anchor="ctr"/>
          <a:lstStyle>
            <a:lvl1pPr marL="45720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lang="pt-BR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lang="pt-BR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lang="pt-BR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lang="pt-BR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lang="pt-BR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lang="pt-BR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lang="pt-BR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lang="pt-BR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lang="pt-BR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3133278">
              <a:buNone/>
              <a:defRPr/>
            </a:pPr>
            <a:r>
              <a:rPr lang="pt-BR" sz="7200" b="1" dirty="0">
                <a:solidFill>
                  <a:schemeClr val="tx2">
                    <a:lumMod val="75000"/>
                  </a:schemeClr>
                </a:solidFill>
              </a:rPr>
              <a:t>Introdução</a:t>
            </a:r>
          </a:p>
        </p:txBody>
      </p:sp>
      <p:sp>
        <p:nvSpPr>
          <p:cNvPr id="6" name="Espaço Reservado para Texto 6">
            <a:extLst/>
          </p:cNvPr>
          <p:cNvSpPr txBox="1">
            <a:spLocks/>
          </p:cNvSpPr>
          <p:nvPr/>
        </p:nvSpPr>
        <p:spPr>
          <a:xfrm>
            <a:off x="653139" y="18057177"/>
            <a:ext cx="20835256" cy="1513737"/>
          </a:xfrm>
          <a:prstGeom prst="round1Rect">
            <a:avLst/>
          </a:prstGeom>
          <a:noFill/>
          <a:ln>
            <a:noFill/>
          </a:ln>
          <a:extLst/>
        </p:spPr>
        <p:txBody>
          <a:bodyPr rtlCol="0" anchor="ctr"/>
          <a:lstStyle>
            <a:lvl1pPr marL="45720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lang="pt-BR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lang="pt-BR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lang="pt-BR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lang="pt-BR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lang="pt-BR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lang="pt-BR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lang="pt-BR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lang="pt-BR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lang="pt-BR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3133278">
              <a:buNone/>
              <a:defRPr/>
            </a:pPr>
            <a:r>
              <a:rPr lang="pt-BR" sz="7200" b="1">
                <a:solidFill>
                  <a:schemeClr val="tx2">
                    <a:lumMod val="75000"/>
                  </a:schemeClr>
                </a:solidFill>
              </a:rPr>
              <a:t>Objetivos</a:t>
            </a:r>
            <a:endParaRPr lang="pt-BR" sz="7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Espaço Reservado para Conteúdo 11"/>
          <p:cNvSpPr txBox="1">
            <a:spLocks/>
          </p:cNvSpPr>
          <p:nvPr/>
        </p:nvSpPr>
        <p:spPr>
          <a:xfrm>
            <a:off x="-1" y="19975036"/>
            <a:ext cx="35335029" cy="1644705"/>
          </a:xfrm>
          <a:prstGeom prst="rect">
            <a:avLst/>
          </a:prstGeom>
        </p:spPr>
        <p:txBody>
          <a:bodyPr/>
          <a:lstStyle>
            <a:lvl1pPr marL="45720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lang="pt-BR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lang="pt-BR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lang="pt-BR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lang="pt-BR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lang="pt-BR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lang="pt-BR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lang="pt-BR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lang="pt-BR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lang="pt-BR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457200" algn="just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pt-BR" altLang="pt-BR" sz="4800" dirty="0"/>
              <a:t>Comparar o nível de atividade instrumental entre os sexos em indivíduos após AVC residentes na comunidade.</a:t>
            </a:r>
          </a:p>
        </p:txBody>
      </p:sp>
      <p:sp>
        <p:nvSpPr>
          <p:cNvPr id="8" name="Espaço Reservado para Texto 7">
            <a:extLst/>
          </p:cNvPr>
          <p:cNvSpPr txBox="1">
            <a:spLocks/>
          </p:cNvSpPr>
          <p:nvPr/>
        </p:nvSpPr>
        <p:spPr>
          <a:xfrm>
            <a:off x="653139" y="21680869"/>
            <a:ext cx="20835256" cy="1517717"/>
          </a:xfrm>
          <a:prstGeom prst="round1Rect">
            <a:avLst/>
          </a:prstGeom>
          <a:noFill/>
          <a:extLst/>
        </p:spPr>
        <p:txBody>
          <a:bodyPr rtlCol="0" anchor="ctr"/>
          <a:lstStyle>
            <a:lvl1pPr marL="45720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lang="pt-BR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lang="pt-BR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lang="pt-BR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lang="pt-BR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lang="pt-BR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lang="pt-BR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lang="pt-BR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lang="pt-BR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lang="pt-BR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3133278">
              <a:buNone/>
              <a:defRPr/>
            </a:pPr>
            <a:r>
              <a:rPr lang="pt-BR" sz="7200" b="1" dirty="0">
                <a:solidFill>
                  <a:schemeClr val="tx2">
                    <a:lumMod val="75000"/>
                  </a:schemeClr>
                </a:solidFill>
              </a:rPr>
              <a:t>Métodos</a:t>
            </a:r>
          </a:p>
        </p:txBody>
      </p:sp>
      <p:sp>
        <p:nvSpPr>
          <p:cNvPr id="15" name="Espaço Reservado para Conteúdo 12">
            <a:extLst/>
          </p:cNvPr>
          <p:cNvSpPr txBox="1">
            <a:spLocks/>
          </p:cNvSpPr>
          <p:nvPr/>
        </p:nvSpPr>
        <p:spPr>
          <a:xfrm>
            <a:off x="473527" y="23420041"/>
            <a:ext cx="42567451" cy="8779903"/>
          </a:xfrm>
          <a:prstGeom prst="rect">
            <a:avLst/>
          </a:prstGeom>
        </p:spPr>
        <p:txBody>
          <a:bodyPr/>
          <a:lstStyle>
            <a:lvl1pPr marL="45720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lang="pt-BR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lang="pt-BR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lang="pt-BR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lang="pt-BR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lang="pt-BR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lang="pt-BR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lang="pt-BR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lang="pt-BR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lang="pt-BR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pt-BR" altLang="pt-BR" sz="4800" dirty="0"/>
              <a:t> Estudo transversal com dados preliminares provenientes de uma coorte “</a:t>
            </a:r>
            <a:r>
              <a:rPr lang="pt-BR" altLang="pt-BR" sz="4800" dirty="0" err="1"/>
              <a:t>Preditores</a:t>
            </a:r>
            <a:r>
              <a:rPr lang="pt-BR" altLang="pt-BR" sz="4800" dirty="0"/>
              <a:t> de Qualidade de Vida em Saúde em indivíduos após AVC”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pt-BR" altLang="pt-BR" sz="4800" dirty="0"/>
              <a:t> Critérios de inclusão: Diagnóstico clínico e radiológico de AVC e idade superior a 18 anos.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pt-BR" altLang="pt-BR" sz="4800" dirty="0"/>
              <a:t> Critérios de exclusão: indivíduos com menos 06 meses do evento, portadores de </a:t>
            </a:r>
            <a:r>
              <a:rPr lang="pt-BR" altLang="pt-BR" sz="4800" dirty="0" err="1"/>
              <a:t>vestibulopatias</a:t>
            </a:r>
            <a:r>
              <a:rPr lang="pt-BR" altLang="pt-BR" sz="4800" dirty="0"/>
              <a:t> e outras doenças neurológicas ou ortopédicas associadas, como também os indivíduos incapazes de entender as instruções dos testes e de realizar as atividades solicitadas.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pt-BR" altLang="pt-BR" sz="4800" dirty="0"/>
              <a:t>Coleta de dados: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pt-BR" altLang="pt-BR" sz="4800" dirty="0"/>
              <a:t> Questionário contendo variáveis clínicas e </a:t>
            </a:r>
            <a:r>
              <a:rPr lang="pt-BR" altLang="pt-BR" sz="4800" dirty="0" err="1"/>
              <a:t>sociodemográficas</a:t>
            </a:r>
            <a:r>
              <a:rPr lang="pt-BR" altLang="pt-BR" sz="4800" dirty="0"/>
              <a:t>.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pt-BR" altLang="pt-BR" sz="4800" dirty="0"/>
              <a:t> Aplicação de escalas validadas 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pt-BR" altLang="pt-BR" sz="4800" dirty="0"/>
              <a:t>                     - NIHSS²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pt-BR" altLang="pt-BR" sz="4800" dirty="0"/>
              <a:t>                     - IBM²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  <a:defRPr/>
            </a:pPr>
            <a:r>
              <a:rPr lang="pt-BR" altLang="pt-BR" sz="4800" dirty="0"/>
              <a:t>                     </a:t>
            </a:r>
            <a:r>
              <a:rPr lang="pt-BR" sz="4800" dirty="0">
                <a:ea typeface="Calibri" panose="020F0502020204030204" pitchFamily="34" charset="0"/>
                <a:cs typeface="Times New Roman" panose="02020603050405020304" pitchFamily="18" charset="0"/>
              </a:rPr>
              <a:t>- Índice de Atividades de Frenchay</a:t>
            </a:r>
            <a:r>
              <a:rPr lang="pt-BR" sz="4800" baseline="30000" dirty="0"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pt-BR" sz="4800" dirty="0">
                <a:ea typeface="Calibri" panose="020F0502020204030204" pitchFamily="34" charset="0"/>
                <a:cs typeface="Times New Roman" panose="02020603050405020304" pitchFamily="18" charset="0"/>
              </a:rPr>
              <a:t> (FAI)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  <a:defRPr/>
            </a:pPr>
            <a:r>
              <a:rPr lang="pt-BR" sz="5000" dirty="0">
                <a:ea typeface="Calibri" panose="020F0502020204030204" pitchFamily="34" charset="0"/>
                <a:cs typeface="Times New Roman" panose="02020603050405020304" pitchFamily="18" charset="0"/>
              </a:rPr>
              <a:t>                     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endParaRPr lang="pt-BR" altLang="pt-BR" sz="5000" dirty="0"/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endParaRPr lang="pt-BR" altLang="pt-BR" sz="5000" dirty="0"/>
          </a:p>
          <a:p>
            <a:pPr marL="0" indent="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endParaRPr lang="pt-BR" altLang="pt-BR" sz="5000" dirty="0"/>
          </a:p>
        </p:txBody>
      </p:sp>
      <p:pic>
        <p:nvPicPr>
          <p:cNvPr id="16" name="Imagem 3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8167613"/>
            <a:ext cx="6275372" cy="1496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Image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26" r="7822" b="61615"/>
          <a:stretch>
            <a:fillRect/>
          </a:stretch>
        </p:blipFill>
        <p:spPr bwMode="auto">
          <a:xfrm>
            <a:off x="0" y="10571475"/>
            <a:ext cx="6960576" cy="1786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Imagem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42386" y="7380808"/>
            <a:ext cx="3358815" cy="5002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1198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7">
            <a:extLst/>
          </p:cNvPr>
          <p:cNvSpPr txBox="1">
            <a:spLocks/>
          </p:cNvSpPr>
          <p:nvPr/>
        </p:nvSpPr>
        <p:spPr>
          <a:xfrm>
            <a:off x="543152" y="7998963"/>
            <a:ext cx="13668375" cy="1223962"/>
          </a:xfrm>
          <a:prstGeom prst="round1Rect">
            <a:avLst/>
          </a:prstGeom>
          <a:extLst/>
        </p:spPr>
        <p:txBody>
          <a:bodyPr rtlCol="0"/>
          <a:lstStyle>
            <a:lvl1pPr marL="45720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lang="pt-BR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lang="pt-BR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lang="pt-BR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lang="pt-BR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lang="pt-BR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lang="pt-BR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lang="pt-BR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lang="pt-BR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lang="pt-BR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3133278">
              <a:buNone/>
              <a:defRPr/>
            </a:pPr>
            <a:r>
              <a:rPr lang="pt-BR" sz="7200" b="1" dirty="0">
                <a:solidFill>
                  <a:schemeClr val="tx2">
                    <a:lumMod val="75000"/>
                  </a:schemeClr>
                </a:solidFill>
              </a:rPr>
              <a:t>Resultados Preliminares</a:t>
            </a:r>
          </a:p>
        </p:txBody>
      </p:sp>
      <p:sp>
        <p:nvSpPr>
          <p:cNvPr id="3" name="Espaço Reservado para Conteúdo 12"/>
          <p:cNvSpPr txBox="1">
            <a:spLocks/>
          </p:cNvSpPr>
          <p:nvPr/>
        </p:nvSpPr>
        <p:spPr>
          <a:xfrm>
            <a:off x="543152" y="9484185"/>
            <a:ext cx="42600791" cy="2030413"/>
          </a:xfrm>
          <a:prstGeom prst="rect">
            <a:avLst/>
          </a:prstGeom>
        </p:spPr>
        <p:txBody>
          <a:bodyPr/>
          <a:lstStyle>
            <a:lvl1pPr marL="45720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lang="pt-BR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lang="pt-BR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lang="pt-BR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lang="pt-BR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lang="pt-BR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lang="pt-BR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lang="pt-BR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lang="pt-BR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lang="pt-BR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457200" algn="just">
              <a:spcBef>
                <a:spcPts val="0"/>
              </a:spcBef>
              <a:buNone/>
            </a:pPr>
            <a:r>
              <a:rPr lang="pt-BR" altLang="pt-BR" sz="4800" dirty="0">
                <a:cs typeface="Arial" panose="020B0604020202020204" pitchFamily="34" charset="0"/>
              </a:rPr>
              <a:t>Foram analisados 88 pacien</a:t>
            </a:r>
            <a:r>
              <a:rPr lang="pt-BR" altLang="pt-BR" sz="5000" dirty="0">
                <a:cs typeface="Arial" panose="020B0604020202020204" pitchFamily="34" charset="0"/>
              </a:rPr>
              <a:t>t</a:t>
            </a:r>
            <a:r>
              <a:rPr lang="pt-BR" altLang="pt-BR" sz="4800" dirty="0">
                <a:cs typeface="Arial" panose="020B0604020202020204" pitchFamily="34" charset="0"/>
              </a:rPr>
              <a:t>es entre maio e agosto de 2016.</a:t>
            </a:r>
            <a:r>
              <a:rPr lang="pt-BR" altLang="pt-BR" sz="4800" dirty="0">
                <a:ea typeface="Calibri" panose="020F0502020204030204" pitchFamily="34" charset="0"/>
                <a:cs typeface="Times New Roman" panose="02020603050405020304" pitchFamily="18" charset="0"/>
              </a:rPr>
              <a:t> As mulheres apresentam uma média de 19,67 em enquanto os homens atingiram uma média de 15,80. Após a análise descritiva, foi realizado a comparação dos níveis de atividades entre os sexos através do teste T independente onde encontramos um p&lt;0,05 demonstrando que ser homem reduz o nível de atividade instrumental. </a:t>
            </a:r>
          </a:p>
          <a:p>
            <a:pPr marL="0" indent="457200" algn="just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pt-BR" altLang="pt-BR" sz="4800" dirty="0">
                <a:cs typeface="Arial" panose="020B0604020202020204" pitchFamily="34" charset="0"/>
              </a:rPr>
              <a:t> </a:t>
            </a:r>
            <a:endParaRPr lang="pt-BR" altLang="pt-BR" sz="4800" dirty="0"/>
          </a:p>
        </p:txBody>
      </p:sp>
      <p:graphicFrame>
        <p:nvGraphicFramePr>
          <p:cNvPr id="4" name="Tabela 3">
            <a:extLst/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1034732"/>
              </p:ext>
            </p:extLst>
          </p:nvPr>
        </p:nvGraphicFramePr>
        <p:xfrm>
          <a:off x="15704229" y="13096980"/>
          <a:ext cx="15136812" cy="12070080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7568406">
                  <a:extLst>
                    <a:ext uri="{9D8B030D-6E8A-4147-A177-3AD203B41FA5}">
                      <a16:colId xmlns:a16="http://schemas.microsoft.com/office/drawing/2014/main" xmlns="" val="2694714337"/>
                    </a:ext>
                  </a:extLst>
                </a:gridCol>
                <a:gridCol w="7568406">
                  <a:extLst>
                    <a:ext uri="{9D8B030D-6E8A-4147-A177-3AD203B41FA5}">
                      <a16:colId xmlns:a16="http://schemas.microsoft.com/office/drawing/2014/main" xmlns="" val="94594173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4400" dirty="0">
                          <a:effectLst/>
                        </a:rPr>
                        <a:t>Variáveis </a:t>
                      </a:r>
                      <a:endParaRPr lang="pt-BR" sz="4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4400" dirty="0">
                          <a:effectLst/>
                        </a:rPr>
                        <a:t>Total (n=88)</a:t>
                      </a:r>
                      <a:endParaRPr lang="pt-BR" sz="4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182180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4400" b="0" kern="1200" dirty="0">
                          <a:effectLst/>
                        </a:rPr>
                        <a:t>Idade em anos, media (DP)</a:t>
                      </a:r>
                      <a:endParaRPr lang="pt-BR" sz="4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44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4400" dirty="0">
                          <a:effectLst/>
                        </a:rPr>
                        <a:t>52,16 ± 14,28</a:t>
                      </a:r>
                      <a:endParaRPr lang="pt-BR" sz="4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855214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4400" b="0" kern="1200" dirty="0">
                          <a:effectLst/>
                        </a:rPr>
                        <a:t>Gênero feminino, n (%)</a:t>
                      </a:r>
                      <a:endParaRPr lang="pt-BR" sz="4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44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4400" dirty="0">
                          <a:effectLst/>
                        </a:rPr>
                        <a:t>48 (55,2) </a:t>
                      </a:r>
                      <a:endParaRPr lang="pt-BR" sz="4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593543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4400" b="0" kern="1200" dirty="0">
                          <a:effectLst/>
                        </a:rPr>
                        <a:t>Escolaridade, n (%)</a:t>
                      </a:r>
                      <a:endParaRPr lang="pt-BR" sz="4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4400" dirty="0">
                          <a:effectLst/>
                        </a:rPr>
                        <a:t> </a:t>
                      </a:r>
                      <a:endParaRPr lang="pt-BR" sz="4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07974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4400" b="0" kern="1200" dirty="0">
                          <a:effectLst/>
                        </a:rPr>
                        <a:t>    Ensino fundamental incompleto</a:t>
                      </a:r>
                      <a:endParaRPr lang="pt-BR" sz="4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4400" dirty="0">
                          <a:effectLst/>
                        </a:rPr>
                        <a:t>39 (47,6)</a:t>
                      </a:r>
                      <a:endParaRPr lang="pt-BR" sz="4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879424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4400" b="0" kern="1200" dirty="0">
                          <a:effectLst/>
                        </a:rPr>
                        <a:t>Estado civil, n(%) </a:t>
                      </a:r>
                      <a:endParaRPr lang="pt-BR" sz="4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4400" dirty="0">
                          <a:effectLst/>
                        </a:rPr>
                        <a:t> </a:t>
                      </a:r>
                      <a:endParaRPr lang="pt-BR" sz="4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399614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4400" b="0" kern="1200" dirty="0">
                          <a:effectLst/>
                        </a:rPr>
                        <a:t>     Com vida conjugal </a:t>
                      </a:r>
                      <a:endParaRPr lang="pt-BR" sz="4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4400" dirty="0">
                          <a:effectLst/>
                        </a:rPr>
                        <a:t>52 (59,8)</a:t>
                      </a:r>
                      <a:endParaRPr lang="pt-BR" sz="4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556963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4400" b="0" kern="1200" dirty="0">
                          <a:effectLst/>
                        </a:rPr>
                        <a:t>Rede de apoio, n (%)</a:t>
                      </a:r>
                      <a:endParaRPr lang="pt-BR" sz="4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4400" dirty="0">
                          <a:effectLst/>
                        </a:rPr>
                        <a:t> </a:t>
                      </a:r>
                      <a:endParaRPr lang="pt-BR" sz="4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892357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4400" b="0" kern="1200" dirty="0">
                          <a:effectLst/>
                        </a:rPr>
                        <a:t>       Sim</a:t>
                      </a:r>
                      <a:endParaRPr lang="pt-BR" sz="4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4400" dirty="0">
                          <a:effectLst/>
                        </a:rPr>
                        <a:t>35 (89,7)</a:t>
                      </a:r>
                      <a:endParaRPr lang="pt-BR" sz="4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779030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4400" b="0" kern="1200" dirty="0">
                          <a:effectLst/>
                        </a:rPr>
                        <a:t>Mora sozinho, n (%)</a:t>
                      </a:r>
                      <a:endParaRPr lang="pt-BR" sz="4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4400" dirty="0">
                          <a:effectLst/>
                        </a:rPr>
                        <a:t> </a:t>
                      </a:r>
                      <a:endParaRPr lang="pt-BR" sz="4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093793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4400" b="0" kern="1200" dirty="0">
                          <a:effectLst/>
                        </a:rPr>
                        <a:t>       Não </a:t>
                      </a:r>
                      <a:endParaRPr lang="pt-BR" sz="4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4400" dirty="0">
                          <a:effectLst/>
                        </a:rPr>
                        <a:t>51 (89,5)</a:t>
                      </a:r>
                      <a:endParaRPr lang="pt-BR" sz="4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845563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4400" b="0" dirty="0">
                          <a:effectLst/>
                        </a:rPr>
                        <a:t>Modificaram a função após AVC, n (%)</a:t>
                      </a:r>
                      <a:endParaRPr lang="pt-BR" sz="4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4400" dirty="0">
                          <a:effectLst/>
                        </a:rPr>
                        <a:t>58 (68,1)</a:t>
                      </a:r>
                      <a:endParaRPr lang="pt-BR" sz="4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97093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4400" b="0" dirty="0">
                          <a:effectLst/>
                        </a:rPr>
                        <a:t>AVC isquêmico, n (%)</a:t>
                      </a:r>
                      <a:endParaRPr lang="pt-BR" sz="4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4400" dirty="0">
                          <a:effectLst/>
                        </a:rPr>
                        <a:t>69 (92)</a:t>
                      </a:r>
                      <a:endParaRPr lang="pt-BR" sz="4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361231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4400" b="0" dirty="0">
                          <a:effectLst/>
                        </a:rPr>
                        <a:t>Tempo de AVC, mediana (IQ)</a:t>
                      </a:r>
                      <a:endParaRPr lang="pt-BR" sz="4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dirty="0">
                          <a:effectLst/>
                        </a:rPr>
                        <a:t>37</a:t>
                      </a:r>
                      <a:r>
                        <a:rPr lang="en-US" sz="4400" baseline="0" dirty="0">
                          <a:effectLst/>
                        </a:rPr>
                        <a:t> </a:t>
                      </a:r>
                      <a:r>
                        <a:rPr lang="en-US" sz="4400" dirty="0" err="1">
                          <a:effectLst/>
                        </a:rPr>
                        <a:t>meses</a:t>
                      </a:r>
                      <a:r>
                        <a:rPr lang="en-US" sz="4400" dirty="0">
                          <a:effectLst/>
                        </a:rPr>
                        <a:t> (IQ= 17,50-60,50)</a:t>
                      </a:r>
                      <a:endParaRPr lang="pt-BR" sz="4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6839601"/>
                  </a:ext>
                </a:extLst>
              </a:tr>
            </a:tbl>
          </a:graphicData>
        </a:graphic>
      </p:graphicFrame>
      <p:graphicFrame>
        <p:nvGraphicFramePr>
          <p:cNvPr id="5" name="Tabela 4">
            <a:extLst/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841463"/>
              </p:ext>
            </p:extLst>
          </p:nvPr>
        </p:nvGraphicFramePr>
        <p:xfrm>
          <a:off x="15704229" y="25232374"/>
          <a:ext cx="15016162" cy="7376160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7508081">
                  <a:extLst>
                    <a:ext uri="{9D8B030D-6E8A-4147-A177-3AD203B41FA5}">
                      <a16:colId xmlns:a16="http://schemas.microsoft.com/office/drawing/2014/main" xmlns="" val="3963219182"/>
                    </a:ext>
                  </a:extLst>
                </a:gridCol>
                <a:gridCol w="7508081">
                  <a:extLst>
                    <a:ext uri="{9D8B030D-6E8A-4147-A177-3AD203B41FA5}">
                      <a16:colId xmlns:a16="http://schemas.microsoft.com/office/drawing/2014/main" xmlns="" val="35190107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4400" b="0" dirty="0">
                          <a:effectLst/>
                        </a:rPr>
                        <a:t>Local da lesão, n (%) </a:t>
                      </a:r>
                      <a:endParaRPr lang="pt-BR" sz="4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4400" dirty="0">
                          <a:effectLst/>
                        </a:rPr>
                        <a:t> </a:t>
                      </a:r>
                      <a:endParaRPr lang="pt-BR" sz="4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555961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4400" b="0" dirty="0">
                          <a:effectLst/>
                        </a:rPr>
                        <a:t>           Hemisfério E</a:t>
                      </a:r>
                      <a:endParaRPr lang="pt-BR" sz="4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4400" dirty="0">
                          <a:effectLst/>
                        </a:rPr>
                        <a:t>18 (34,6)</a:t>
                      </a:r>
                      <a:endParaRPr lang="pt-BR" sz="4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921708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4400" b="0" dirty="0">
                          <a:effectLst/>
                        </a:rPr>
                        <a:t>           Hemisfério D</a:t>
                      </a:r>
                      <a:endParaRPr lang="pt-BR" sz="4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4400" dirty="0">
                          <a:effectLst/>
                        </a:rPr>
                        <a:t>17 (32,7)</a:t>
                      </a:r>
                      <a:endParaRPr lang="pt-BR" sz="4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419593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4400" b="0" dirty="0">
                          <a:effectLst/>
                        </a:rPr>
                        <a:t>           Cerebelo</a:t>
                      </a:r>
                      <a:endParaRPr lang="pt-BR" sz="4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4400" dirty="0">
                          <a:effectLst/>
                        </a:rPr>
                        <a:t>10 (19,2)</a:t>
                      </a:r>
                      <a:endParaRPr lang="pt-BR" sz="4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723335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4400" b="0" dirty="0">
                          <a:effectLst/>
                        </a:rPr>
                        <a:t>           Tronco encefálico</a:t>
                      </a:r>
                      <a:endParaRPr lang="pt-BR" sz="4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4400" dirty="0">
                          <a:effectLst/>
                        </a:rPr>
                        <a:t>3(5,8)</a:t>
                      </a:r>
                      <a:endParaRPr lang="pt-BR" sz="4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043510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4400" b="0" dirty="0">
                          <a:effectLst/>
                        </a:rPr>
                        <a:t>            Outras regiões </a:t>
                      </a:r>
                      <a:endParaRPr lang="pt-BR" sz="4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4400" dirty="0">
                          <a:effectLst/>
                        </a:rPr>
                        <a:t>2 (3,8)</a:t>
                      </a:r>
                      <a:endParaRPr lang="pt-BR" sz="4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236108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4400" b="0" dirty="0">
                          <a:effectLst/>
                        </a:rPr>
                        <a:t>Território da lesão, n (%)</a:t>
                      </a:r>
                      <a:endParaRPr lang="pt-BR" sz="4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4400" dirty="0">
                          <a:effectLst/>
                        </a:rPr>
                        <a:t> </a:t>
                      </a:r>
                      <a:endParaRPr lang="pt-BR" sz="4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424752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4400" b="0" dirty="0">
                          <a:effectLst/>
                        </a:rPr>
                        <a:t>           Circulação Anterior </a:t>
                      </a:r>
                      <a:endParaRPr lang="pt-BR" sz="4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4400" dirty="0">
                          <a:effectLst/>
                        </a:rPr>
                        <a:t>42 (65,6)</a:t>
                      </a:r>
                      <a:endParaRPr lang="pt-BR" sz="4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876544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4400" b="0" dirty="0">
                          <a:effectLst/>
                        </a:rPr>
                        <a:t>NIHSS, mediana (IQ)</a:t>
                      </a:r>
                      <a:endParaRPr lang="pt-BR" sz="4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4400" dirty="0">
                          <a:effectLst/>
                        </a:rPr>
                        <a:t>4 (2-7)</a:t>
                      </a:r>
                      <a:endParaRPr lang="pt-BR" sz="4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612360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4400" b="0" dirty="0">
                          <a:effectLst/>
                        </a:rPr>
                        <a:t>IBM, média (DP)</a:t>
                      </a:r>
                      <a:endParaRPr lang="pt-BR" sz="4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4400" dirty="0">
                          <a:effectLst/>
                        </a:rPr>
                        <a:t>47±5,26 pontos</a:t>
                      </a:r>
                      <a:endParaRPr lang="pt-BR" sz="4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018062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4400" b="0" dirty="0">
                          <a:effectLst/>
                        </a:rPr>
                        <a:t>FAI, média</a:t>
                      </a:r>
                      <a:r>
                        <a:rPr lang="pt-BR" sz="4400" b="0" baseline="0" dirty="0">
                          <a:effectLst/>
                        </a:rPr>
                        <a:t> (DP)</a:t>
                      </a:r>
                      <a:endParaRPr lang="pt-BR" sz="4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4400" dirty="0">
                          <a:effectLst/>
                        </a:rPr>
                        <a:t>18,42 ±8,22</a:t>
                      </a:r>
                      <a:endParaRPr lang="pt-BR" sz="4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69403783"/>
                  </a:ext>
                </a:extLst>
              </a:tr>
            </a:tbl>
          </a:graphicData>
        </a:graphic>
      </p:graphicFrame>
      <p:sp>
        <p:nvSpPr>
          <p:cNvPr id="7" name="Espaço Reservado para Conteúdo 11">
            <a:extLst/>
          </p:cNvPr>
          <p:cNvSpPr txBox="1">
            <a:spLocks/>
          </p:cNvSpPr>
          <p:nvPr/>
        </p:nvSpPr>
        <p:spPr>
          <a:xfrm>
            <a:off x="8302395" y="12228617"/>
            <a:ext cx="29819829" cy="1736725"/>
          </a:xfrm>
          <a:prstGeom prst="rect">
            <a:avLst/>
          </a:prstGeom>
        </p:spPr>
        <p:txBody>
          <a:bodyPr/>
          <a:lstStyle>
            <a:lvl1pPr marL="45720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lang="pt-BR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lang="pt-BR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lang="pt-BR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lang="pt-BR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lang="pt-BR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lang="pt-BR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lang="pt-BR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lang="pt-BR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lang="pt-BR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3128284">
              <a:spcBef>
                <a:spcPts val="877"/>
              </a:spcBef>
              <a:buFont typeface="Arial" panose="020B0604020202020204" pitchFamily="34" charset="0"/>
              <a:buNone/>
              <a:defRPr/>
            </a:pPr>
            <a:r>
              <a:rPr lang="pt-BR" altLang="pt-BR" sz="4000" dirty="0"/>
              <a:t>Tabela - Características clínicas, demográficas e funcionais de 88 indivíduos admitidos em um ambulatório de referência em AVC.</a:t>
            </a:r>
          </a:p>
          <a:p>
            <a:pPr marL="0" indent="0" defTabSz="3128284">
              <a:spcBef>
                <a:spcPts val="877"/>
              </a:spcBef>
              <a:buFont typeface="Arial" panose="020B0604020202020204" pitchFamily="34" charset="0"/>
              <a:buNone/>
              <a:defRPr/>
            </a:pPr>
            <a:endParaRPr lang="pt-BR" altLang="pt-BR" sz="3668" dirty="0"/>
          </a:p>
        </p:txBody>
      </p:sp>
    </p:spTree>
    <p:extLst>
      <p:ext uri="{BB962C8B-B14F-4D97-AF65-F5344CB8AC3E}">
        <p14:creationId xmlns:p14="http://schemas.microsoft.com/office/powerpoint/2010/main" val="716474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20">
            <a:extLst/>
          </p:cNvPr>
          <p:cNvSpPr txBox="1">
            <a:spLocks/>
          </p:cNvSpPr>
          <p:nvPr/>
        </p:nvSpPr>
        <p:spPr>
          <a:xfrm>
            <a:off x="542925" y="13657037"/>
            <a:ext cx="15840075" cy="1223963"/>
          </a:xfrm>
          <a:prstGeom prst="round1Rect">
            <a:avLst/>
          </a:prstGeom>
          <a:extLst/>
        </p:spPr>
        <p:txBody>
          <a:bodyPr rtlCol="0"/>
          <a:lstStyle>
            <a:lvl1pPr marL="45720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lang="pt-BR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lang="pt-BR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lang="pt-BR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lang="pt-BR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lang="pt-BR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lang="pt-BR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lang="pt-BR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lang="pt-BR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lang="pt-BR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3133278">
              <a:buNone/>
              <a:defRPr/>
            </a:pPr>
            <a:r>
              <a:rPr lang="pt-BR" sz="7200" b="1" dirty="0">
                <a:solidFill>
                  <a:schemeClr val="tx2">
                    <a:lumMod val="75000"/>
                  </a:schemeClr>
                </a:solidFill>
              </a:rPr>
              <a:t>Conclusão</a:t>
            </a:r>
          </a:p>
        </p:txBody>
      </p:sp>
      <p:sp>
        <p:nvSpPr>
          <p:cNvPr id="3" name="Espaço Reservado para Conteúdo 21"/>
          <p:cNvSpPr txBox="1">
            <a:spLocks/>
          </p:cNvSpPr>
          <p:nvPr/>
        </p:nvSpPr>
        <p:spPr>
          <a:xfrm>
            <a:off x="720725" y="15569181"/>
            <a:ext cx="41276361" cy="2532062"/>
          </a:xfrm>
          <a:prstGeom prst="rect">
            <a:avLst/>
          </a:prstGeom>
        </p:spPr>
        <p:txBody>
          <a:bodyPr/>
          <a:lstStyle>
            <a:lvl1pPr marL="45720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lang="pt-BR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lang="pt-BR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lang="pt-BR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lang="pt-BR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lang="pt-BR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lang="pt-BR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lang="pt-BR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lang="pt-BR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lang="pt-BR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pt-BR" altLang="pt-BR" sz="4800" dirty="0"/>
              <a:t>Nosso achado sobre o maior nível de atividade em mulheres pode ser justificado pelas distintas atividades desenvolvidas de acordo com o sexo na nossa cultura.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pt-BR" altLang="pt-BR" sz="4800" dirty="0"/>
              <a:t>.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pt-BR" altLang="pt-BR" sz="5000" dirty="0"/>
          </a:p>
        </p:txBody>
      </p:sp>
      <p:sp>
        <p:nvSpPr>
          <p:cNvPr id="4" name="Espaço Reservado para Texto 20">
            <a:extLst/>
          </p:cNvPr>
          <p:cNvSpPr txBox="1">
            <a:spLocks/>
          </p:cNvSpPr>
          <p:nvPr/>
        </p:nvSpPr>
        <p:spPr>
          <a:xfrm>
            <a:off x="542925" y="18789424"/>
            <a:ext cx="31022925" cy="1085850"/>
          </a:xfrm>
          <a:prstGeom prst="round1Rect">
            <a:avLst/>
          </a:prstGeom>
          <a:noFill/>
          <a:extLst/>
        </p:spPr>
        <p:txBody>
          <a:bodyPr rtlCol="0"/>
          <a:lstStyle>
            <a:lvl1pPr marL="45720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lang="pt-BR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lang="pt-BR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lang="pt-BR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lang="pt-BR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lang="pt-BR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lang="pt-BR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lang="pt-BR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lang="pt-BR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lang="pt-BR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3133278">
              <a:buNone/>
              <a:defRPr/>
            </a:pPr>
            <a:r>
              <a:rPr lang="pt-BR" sz="7200" b="1" dirty="0">
                <a:solidFill>
                  <a:schemeClr val="tx2">
                    <a:lumMod val="75000"/>
                  </a:schemeClr>
                </a:solidFill>
              </a:rPr>
              <a:t>Referências</a:t>
            </a:r>
          </a:p>
        </p:txBody>
      </p:sp>
      <p:sp>
        <p:nvSpPr>
          <p:cNvPr id="5" name="Espaço Reservado para Conteúdo 21"/>
          <p:cNvSpPr txBox="1">
            <a:spLocks/>
          </p:cNvSpPr>
          <p:nvPr/>
        </p:nvSpPr>
        <p:spPr>
          <a:xfrm>
            <a:off x="720724" y="20563455"/>
            <a:ext cx="41276361" cy="3921125"/>
          </a:xfrm>
          <a:prstGeom prst="rect">
            <a:avLst/>
          </a:prstGeom>
        </p:spPr>
        <p:txBody>
          <a:bodyPr/>
          <a:lstStyle>
            <a:lvl1pPr marL="45720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lang="pt-BR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lang="pt-BR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lang="pt-BR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lang="pt-BR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lang="pt-BR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lang="pt-BR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lang="pt-BR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lang="pt-BR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lang="pt-BR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pt-BR" sz="3600" dirty="0"/>
              <a:t>1. </a:t>
            </a:r>
            <a:r>
              <a:rPr lang="en-US" altLang="pt-BR" sz="3600" dirty="0" err="1"/>
              <a:t>Babulal</a:t>
            </a:r>
            <a:r>
              <a:rPr lang="en-US" altLang="pt-BR" sz="3600" dirty="0"/>
              <a:t> G M, </a:t>
            </a:r>
            <a:r>
              <a:rPr lang="en-US" altLang="pt-BR" sz="3600" dirty="0" err="1"/>
              <a:t>Huskey</a:t>
            </a:r>
            <a:r>
              <a:rPr lang="en-US" altLang="pt-BR" sz="3600" dirty="0"/>
              <a:t> T N, Roe C M et al. Topics in Stroke Rehabilitation. 2015;22(2):144-151.</a:t>
            </a:r>
          </a:p>
          <a:p>
            <a:pPr marL="0" indent="0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pt-BR" sz="3600" dirty="0"/>
              <a:t>2. </a:t>
            </a:r>
            <a:r>
              <a:rPr lang="en-US" altLang="pt-BR" sz="3600" dirty="0" err="1"/>
              <a:t>Cincura</a:t>
            </a:r>
            <a:r>
              <a:rPr lang="en-US" altLang="pt-BR" sz="3600" dirty="0"/>
              <a:t> C et al. Validation of the National Institutes of Health Stroke Scale, Modified Rankin Scale and </a:t>
            </a:r>
            <a:r>
              <a:rPr lang="en-US" altLang="pt-BR" sz="3600" dirty="0" err="1"/>
              <a:t>Barthel</a:t>
            </a:r>
            <a:r>
              <a:rPr lang="en-US" altLang="pt-BR" sz="3600" dirty="0"/>
              <a:t> Index in Brazil: The Role of Cultural Adaptation and Structured Interviewing. </a:t>
            </a:r>
            <a:r>
              <a:rPr lang="en-US" altLang="pt-BR" sz="3600" dirty="0" err="1"/>
              <a:t>Cerebrovasc</a:t>
            </a:r>
            <a:r>
              <a:rPr lang="en-US" altLang="pt-BR" sz="3600" dirty="0"/>
              <a:t> Dis. 2009; 27:119–22.</a:t>
            </a:r>
          </a:p>
          <a:p>
            <a:pPr marL="0" indent="0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pt-BR" sz="3600" dirty="0"/>
              <a:t>3. Monteiro MDC. </a:t>
            </a:r>
            <a:r>
              <a:rPr lang="en-US" altLang="pt-BR" sz="3600" dirty="0" err="1"/>
              <a:t>Associação</a:t>
            </a:r>
            <a:r>
              <a:rPr lang="en-US" altLang="pt-BR" sz="3600" dirty="0"/>
              <a:t> entre as </a:t>
            </a:r>
            <a:r>
              <a:rPr lang="en-US" altLang="pt-BR" sz="3600" dirty="0" err="1"/>
              <a:t>atividades</a:t>
            </a:r>
            <a:r>
              <a:rPr lang="en-US" altLang="pt-BR" sz="3600" dirty="0"/>
              <a:t> </a:t>
            </a:r>
            <a:r>
              <a:rPr lang="en-US" altLang="pt-BR" sz="3600" dirty="0" err="1"/>
              <a:t>instrumentais</a:t>
            </a:r>
            <a:r>
              <a:rPr lang="en-US" altLang="pt-BR" sz="3600" dirty="0"/>
              <a:t> </a:t>
            </a:r>
            <a:r>
              <a:rPr lang="en-US" altLang="pt-BR" sz="3600" dirty="0" err="1"/>
              <a:t>prévias</a:t>
            </a:r>
            <a:r>
              <a:rPr lang="en-US" altLang="pt-BR" sz="3600" dirty="0"/>
              <a:t> e o </a:t>
            </a:r>
            <a:r>
              <a:rPr lang="en-US" altLang="pt-BR" sz="3600" dirty="0" err="1"/>
              <a:t>desempenho</a:t>
            </a:r>
            <a:r>
              <a:rPr lang="en-US" altLang="pt-BR" sz="3600" dirty="0"/>
              <a:t> </a:t>
            </a:r>
            <a:r>
              <a:rPr lang="en-US" altLang="pt-BR" sz="3600" dirty="0" err="1"/>
              <a:t>funcional</a:t>
            </a:r>
            <a:r>
              <a:rPr lang="en-US" altLang="pt-BR" sz="3600" dirty="0"/>
              <a:t> </a:t>
            </a:r>
            <a:r>
              <a:rPr lang="en-US" altLang="pt-BR" sz="3600" dirty="0" err="1"/>
              <a:t>após</a:t>
            </a:r>
            <a:r>
              <a:rPr lang="en-US" altLang="pt-BR" sz="3600" dirty="0"/>
              <a:t> </a:t>
            </a:r>
            <a:r>
              <a:rPr lang="en-US" altLang="pt-BR" sz="3600" dirty="0" err="1"/>
              <a:t>acidente</a:t>
            </a:r>
            <a:r>
              <a:rPr lang="en-US" altLang="pt-BR" sz="3600" dirty="0"/>
              <a:t> vascular cerebral. 2013.94. </a:t>
            </a:r>
            <a:r>
              <a:rPr lang="en-US" altLang="pt-BR" sz="3600" dirty="0" err="1"/>
              <a:t>Dissertação</a:t>
            </a:r>
            <a:r>
              <a:rPr lang="en-US" altLang="pt-BR" sz="3600" dirty="0"/>
              <a:t> (</a:t>
            </a:r>
            <a:r>
              <a:rPr lang="en-US" altLang="pt-BR" sz="3600" dirty="0" err="1"/>
              <a:t>Mestrado</a:t>
            </a:r>
            <a:r>
              <a:rPr lang="en-US" altLang="pt-BR" sz="3600" dirty="0"/>
              <a:t> </a:t>
            </a:r>
            <a:r>
              <a:rPr lang="en-US" altLang="pt-BR" sz="3600" dirty="0" err="1"/>
              <a:t>em</a:t>
            </a:r>
            <a:r>
              <a:rPr lang="en-US" altLang="pt-BR" sz="3600" dirty="0"/>
              <a:t> </a:t>
            </a:r>
            <a:r>
              <a:rPr lang="en-US" altLang="pt-BR" sz="3600" dirty="0" err="1"/>
              <a:t>Ciências</a:t>
            </a:r>
            <a:r>
              <a:rPr lang="en-US" altLang="pt-BR" sz="3600" dirty="0"/>
              <a:t> da </a:t>
            </a:r>
            <a:r>
              <a:rPr lang="en-US" altLang="pt-BR" sz="3600" dirty="0" err="1"/>
              <a:t>Saúde</a:t>
            </a:r>
            <a:r>
              <a:rPr lang="en-US" altLang="pt-BR" sz="3600" dirty="0"/>
              <a:t>) - </a:t>
            </a:r>
            <a:r>
              <a:rPr lang="en-US" altLang="pt-BR" sz="3600" dirty="0" err="1"/>
              <a:t>Universidade</a:t>
            </a:r>
            <a:r>
              <a:rPr lang="en-US" altLang="pt-BR" sz="3600" dirty="0"/>
              <a:t> Federal da Bahia. </a:t>
            </a:r>
            <a:r>
              <a:rPr lang="en-US" altLang="pt-BR" sz="3600" dirty="0" err="1"/>
              <a:t>Faculdade</a:t>
            </a:r>
            <a:r>
              <a:rPr lang="en-US" altLang="pt-BR" sz="3600" dirty="0"/>
              <a:t> de </a:t>
            </a:r>
            <a:r>
              <a:rPr lang="en-US" altLang="pt-BR" sz="3600" dirty="0" err="1"/>
              <a:t>Medicina</a:t>
            </a:r>
            <a:r>
              <a:rPr lang="en-US" altLang="pt-BR" sz="3600" dirty="0"/>
              <a:t>, 2013. 2013.</a:t>
            </a:r>
          </a:p>
        </p:txBody>
      </p:sp>
    </p:spTree>
    <p:extLst>
      <p:ext uri="{BB962C8B-B14F-4D97-AF65-F5344CB8AC3E}">
        <p14:creationId xmlns:p14="http://schemas.microsoft.com/office/powerpoint/2010/main" val="2392377378"/>
      </p:ext>
    </p:extLst>
  </p:cSld>
  <p:clrMapOvr>
    <a:masterClrMapping/>
  </p:clrMapOvr>
</p:sld>
</file>

<file path=ppt/theme/theme1.xml><?xml version="1.0" encoding="utf-8"?>
<a:theme xmlns:a="http://schemas.openxmlformats.org/drawingml/2006/main" name="Cartaz médico">
  <a:themeElements>
    <a:clrScheme name="Cartaz médico B">
      <a:dk1>
        <a:sysClr val="windowText" lastClr="000000"/>
      </a:dk1>
      <a:lt1>
        <a:sysClr val="window" lastClr="FFFFFF"/>
      </a:lt1>
      <a:dk2>
        <a:srgbClr val="256693"/>
      </a:dk2>
      <a:lt2>
        <a:srgbClr val="D2EAFA"/>
      </a:lt2>
      <a:accent1>
        <a:srgbClr val="2F82BB"/>
      </a:accent1>
      <a:accent2>
        <a:srgbClr val="C9C64E"/>
      </a:accent2>
      <a:accent3>
        <a:srgbClr val="A5AB81"/>
      </a:accent3>
      <a:accent4>
        <a:srgbClr val="D8B25C"/>
      </a:accent4>
      <a:accent5>
        <a:srgbClr val="689CC0"/>
      </a:accent5>
      <a:accent6>
        <a:srgbClr val="968C8C"/>
      </a:accent6>
      <a:hlink>
        <a:srgbClr val="2F82BB"/>
      </a:hlink>
      <a:folHlink>
        <a:srgbClr val="808080"/>
      </a:folHlink>
    </a:clrScheme>
    <a:fontScheme name="Impact-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75000"/>
          </a:schemeClr>
        </a:solidFill>
        <a:ln>
          <a:noFill/>
        </a:ln>
      </a:spPr>
      <a:bodyPr rtlCol="0" anchor="ctr"/>
      <a:lstStyle>
        <a:defPPr algn="ctr">
          <a:defRPr lang="pt-BR" sz="6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lang="pt-BR" sz="6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2" id="{0CDA158F-BD11-4947-AD81-47123E717BAC}" vid="{D7EF840D-21B4-42C8-9035-CFD5E088B4D5}"/>
    </a:ext>
  </a:extLst>
</a:theme>
</file>

<file path=ppt/theme/theme2.xml><?xml version="1.0" encoding="utf-8"?>
<a:theme xmlns:a="http://schemas.openxmlformats.org/drawingml/2006/main" name="Office Theme">
  <a:themeElements>
    <a:clrScheme name="Medical Poster B">
      <a:dk1>
        <a:sysClr val="windowText" lastClr="000000"/>
      </a:dk1>
      <a:lt1>
        <a:sysClr val="window" lastClr="FFFFFF"/>
      </a:lt1>
      <a:dk2>
        <a:srgbClr val="256693"/>
      </a:dk2>
      <a:lt2>
        <a:srgbClr val="D2EAFA"/>
      </a:lt2>
      <a:accent1>
        <a:srgbClr val="2F82BB"/>
      </a:accent1>
      <a:accent2>
        <a:srgbClr val="C9C64E"/>
      </a:accent2>
      <a:accent3>
        <a:srgbClr val="A5AB81"/>
      </a:accent3>
      <a:accent4>
        <a:srgbClr val="D8B25C"/>
      </a:accent4>
      <a:accent5>
        <a:srgbClr val="689CC0"/>
      </a:accent5>
      <a:accent6>
        <a:srgbClr val="968C8C"/>
      </a:accent6>
      <a:hlink>
        <a:srgbClr val="2F82BB"/>
      </a:hlink>
      <a:folHlink>
        <a:srgbClr val="808080"/>
      </a:folHlink>
    </a:clrScheme>
    <a:fontScheme name="Impact-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Medical Poster B">
      <a:dk1>
        <a:sysClr val="windowText" lastClr="000000"/>
      </a:dk1>
      <a:lt1>
        <a:sysClr val="window" lastClr="FFFFFF"/>
      </a:lt1>
      <a:dk2>
        <a:srgbClr val="256693"/>
      </a:dk2>
      <a:lt2>
        <a:srgbClr val="D2EAFA"/>
      </a:lt2>
      <a:accent1>
        <a:srgbClr val="2F82BB"/>
      </a:accent1>
      <a:accent2>
        <a:srgbClr val="C9C64E"/>
      </a:accent2>
      <a:accent3>
        <a:srgbClr val="A5AB81"/>
      </a:accent3>
      <a:accent4>
        <a:srgbClr val="D8B25C"/>
      </a:accent4>
      <a:accent5>
        <a:srgbClr val="689CC0"/>
      </a:accent5>
      <a:accent6>
        <a:srgbClr val="968C8C"/>
      </a:accent6>
      <a:hlink>
        <a:srgbClr val="2F82BB"/>
      </a:hlink>
      <a:folHlink>
        <a:srgbClr val="808080"/>
      </a:folHlink>
    </a:clrScheme>
    <a:fontScheme name="Impact-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D3F3875-7A7F-481F-975A-FD11B1B30A0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D271D13-D20F-4697-97AA-66DC15DE63FD}">
  <ds:schemaRefs>
    <ds:schemaRef ds:uri="http://purl.org/dc/dcmitype/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schemas.microsoft.com/office/2006/metadata/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7013AD7E-0B42-4A01-861E-64E1CDF736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733</Words>
  <Application>Microsoft Office PowerPoint</Application>
  <PresentationFormat>Personalizar</PresentationFormat>
  <Paragraphs>85</Paragraphs>
  <Slides>3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8" baseType="lpstr">
      <vt:lpstr>Arial</vt:lpstr>
      <vt:lpstr>Calibri</vt:lpstr>
      <vt:lpstr>Times New Roman</vt:lpstr>
      <vt:lpstr>Wingdings</vt:lpstr>
      <vt:lpstr>Cartaz médico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2013-06-24T19:44:51Z</dcterms:created>
  <dcterms:modified xsi:type="dcterms:W3CDTF">2018-09-17T20:25:57Z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