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61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6" r:id="rId11"/>
    <p:sldId id="265" r:id="rId12"/>
    <p:sldId id="263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61" r:id="rId21"/>
    <p:sldId id="274" r:id="rId22"/>
    <p:sldId id="275" r:id="rId23"/>
    <p:sldId id="280" r:id="rId24"/>
    <p:sldId id="276" r:id="rId25"/>
    <p:sldId id="278" r:id="rId26"/>
    <p:sldId id="262" r:id="rId27"/>
    <p:sldId id="27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8A1"/>
    <a:srgbClr val="929081"/>
    <a:srgbClr val="787870"/>
    <a:srgbClr val="D4F0FB"/>
    <a:srgbClr val="4B499C"/>
    <a:srgbClr val="383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92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0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55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2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0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7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7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8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2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6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0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442" y="63784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3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230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0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3302D-537C-44C5-A80D-ECA02BF8C41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D6B31-21C8-4051-9647-8B423FC5C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06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473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0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8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02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55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483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2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36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269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46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5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BDE42-8E51-430A-87BF-766B8062E3E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3710C-EE2F-4FE5-A790-14EDFDB9B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771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693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732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113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58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1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4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85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27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256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698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65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A5524-0C49-41D0-8C18-FB71EED9B8B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1AB0E9-A9AA-47EC-AAD6-D331C5F55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5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37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7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1DF20-1461-43D9-AB20-3DC85F8AB626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E73EF-8075-44AB-B7A3-E98C1D3B7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769"/>
          <a:stretch/>
        </p:blipFill>
        <p:spPr>
          <a:xfrm>
            <a:off x="1228725" y="-348341"/>
            <a:ext cx="15001875" cy="738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9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769"/>
          <a:stretch/>
        </p:blipFill>
        <p:spPr>
          <a:xfrm>
            <a:off x="1228725" y="-348341"/>
            <a:ext cx="15001875" cy="738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22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10815267" y="455294"/>
            <a:ext cx="889002" cy="88900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Donut 2"/>
          <p:cNvSpPr/>
          <p:nvPr userDrawn="1"/>
        </p:nvSpPr>
        <p:spPr>
          <a:xfrm>
            <a:off x="10651700" y="289059"/>
            <a:ext cx="1221469" cy="1221469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9" name="Donut 101"/>
          <p:cNvSpPr/>
          <p:nvPr userDrawn="1"/>
        </p:nvSpPr>
        <p:spPr>
          <a:xfrm>
            <a:off x="10587959" y="227985"/>
            <a:ext cx="1343616" cy="134361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0" y="432516"/>
            <a:ext cx="934554" cy="9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9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10815267" y="455294"/>
            <a:ext cx="889002" cy="88900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Donut 2"/>
          <p:cNvSpPr/>
          <p:nvPr userDrawn="1"/>
        </p:nvSpPr>
        <p:spPr>
          <a:xfrm>
            <a:off x="10651700" y="289059"/>
            <a:ext cx="1221469" cy="1221469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9" name="Donut 101"/>
          <p:cNvSpPr/>
          <p:nvPr userDrawn="1"/>
        </p:nvSpPr>
        <p:spPr>
          <a:xfrm>
            <a:off x="10587959" y="227985"/>
            <a:ext cx="1343616" cy="134361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0" y="432516"/>
            <a:ext cx="934554" cy="9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source=images&amp;cd=&amp;cad=rja&amp;uact=8&amp;ved=0ahUKEwjOq4iw5cXLAhXEgJAKHUHkAPQQjRwIBw&amp;url=http://sossolteiros.bol.uol.com.br/tag/muita-comida/&amp;bvm=bv.116954456,d.Y2I&amp;psig=AFQjCNEN0fZnrLdsNbg0dHC3qW6ykDQSzg&amp;ust=1458237823397087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source=images&amp;cd=&amp;cad=rja&amp;uact=8&amp;ved=0ahUKEwiq3pX26MXLAhUBEZAKHagtCE4QjRwIBw&amp;url=http://www.gazetadopovo.com.br/vida-publica/justica-e-direito/lei-de-arbitragem-aumenta-alcance-da-pratica-no-pais-8nj8nmomnco2a70r77zt7czo4&amp;bvm=bv.116954456,d.Y2I&amp;psig=AFQjCNFWn7r0j85NcK9Z-dKOAt4_4xYBiA&amp;ust=1458238729513905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google.com.br/url?sa=i&amp;rct=j&amp;q=&amp;esrc=s&amp;source=images&amp;cd=&amp;cad=rja&amp;uact=8&amp;ved=0ahUKEwjLz866rcPLAhVFvJAKHQcbDBQQjRwIBw&amp;url=https://thlibrary.wordpress.com/2012/09/06/googlevspubmed/&amp;bvm=bv.116636494,d.Y2I&amp;psig=AFQjCNE-ndOEn9bTUrihjIG7hTqiA789xw&amp;ust=1458154064108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source=images&amp;cd=&amp;cad=rja&amp;uact=8&amp;ved=0ahUKEwifm9KBrsPLAhXFvJAKHckABkEQjRwIBw&amp;url=http://research.mdhs.unimelb.edu.au/new-resource-embase-publications-search&amp;bvm=bv.116636494,d.Y2I&amp;psig=AFQjCNF5mT9bNC8ZHtzxEC8dyZqNP7e6bA&amp;ust=1458154191597617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br/url?sa=i&amp;rct=j&amp;q=&amp;esrc=s&amp;source=images&amp;cd=&amp;cad=rja&amp;uact=8&amp;ved=0ahUKEwjT6ajTrcPLAhXDIZAKHT3JBNsQjRwIBw&amp;url=http://www.cpgss.pucgoias.edu.br/home/secao.asp?id_secao%3D3587%26id_unidade%3D1&amp;bvm=bv.116636494,d.Y2I&amp;psig=AFQjCNGRgza6G60R-3NUDsl5vJuH51OuGA&amp;ust=145815413186342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&amp;esrc=s&amp;source=images&amp;cd=&amp;ved=0ahUKEwi5gvfj58XLAhVHxpAKHTCNCTgQjRwIBw&amp;url=http://srbiologycspielman14.blogspot.com/2011_12_01_archive.html&amp;bvm=bv.116954456,d.Y2I&amp;psig=AFQjCNEEAJtngEzCt31XQTEaGz0dupdn4Q&amp;ust=1458238451463578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.br/url?sa=i&amp;rct=j&amp;q=&amp;esrc=s&amp;source=images&amp;cd=&amp;cad=rja&amp;uact=8&amp;ved=0ahUKEwil3Jnc8sXLAhWJiJAKHZKRAUIQjRwIBw&amp;url=http://updates.pain-topics.org/2012/11/meta-analysis-topping-pain-research.html&amp;bvm=bv.116954456,d.Y2I&amp;psig=AFQjCNGNb9rdbz3RRXjcaKYe4dNhXhHIdw&amp;ust=1458241336314395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educacao.com.br/educacao/artigos/48764/referencias-bibliograficas-tiradas-na-internet-como-colocar-no-trabalh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br/url?sa=i&amp;rct=j&amp;q=&amp;esrc=s&amp;source=images&amp;cd=&amp;cad=rja&amp;uact=8&amp;ved=0ahUKEwiv5NWhp8PLAhVII5AKHZWGB6IQjRwIBw&amp;url=http://laboratoriobioestatistica.blogspot.com/2015/11/perguntas-frequentes-em-bioestatistica.html&amp;bvm=bv.116636494,d.Y2I&amp;psig=AFQjCNFyR2Kk4s_IUZyHauBNsb1zHxC9MQ&amp;ust=14581523525057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source=images&amp;cd=&amp;cad=rja&amp;uact=8&amp;ved=0ahUKEwj6itzSqMPLAhXETJAKHbjMBPQQjRwIBw&amp;url=http://www.scielo.br/scielo.php?script%3Dsci_arttext%26pid%3DS0080-62342011000500033&amp;bvm=bv.116636494,d.Y2I&amp;psig=AFQjCNEc_QbrbR9mQ1Lh-HgRadndc2N1dg&amp;ust=14581526854463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rct=j&amp;q=&amp;esrc=s&amp;source=images&amp;cd=&amp;ved=0ahUKEwjX6ay64cXLAhVBlJAKHRUQD6gQjRwIBw&amp;url=https://www.smartloving.org/wp-content/uploads/2013/04/&amp;psig=AFQjCNHOlCwBAfUBgoBgNgLfas08JJQA-Q&amp;ust=145823677445683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1681"/>
          <a:stretch/>
        </p:blipFill>
        <p:spPr>
          <a:xfrm>
            <a:off x="-1" y="-1"/>
            <a:ext cx="12780937" cy="72029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371" y="398677"/>
            <a:ext cx="6858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08010" y="1196188"/>
            <a:ext cx="7972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vogria" panose="02000800000000000000" pitchFamily="2" charset="0"/>
              </a:rPr>
              <a:t>Revisões de literatura:</a:t>
            </a:r>
            <a:endParaRPr lang="pt-BR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vogria" panose="020008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49629" y="3504512"/>
            <a:ext cx="528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latin typeface="canela" pitchFamily="50" charset="0"/>
              </a:rPr>
              <a:t>Prof.MSc</a:t>
            </a:r>
            <a:r>
              <a:rPr lang="pt-BR" sz="3600" b="1" dirty="0" smtClean="0">
                <a:latin typeface="canela" pitchFamily="50" charset="0"/>
              </a:rPr>
              <a:t> Marcus Vinicius</a:t>
            </a:r>
            <a:endParaRPr lang="pt-BR" sz="3600" b="1" dirty="0">
              <a:latin typeface="canel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517358"/>
            <a:ext cx="10972800" cy="5935830"/>
          </a:xfrm>
        </p:spPr>
        <p:txBody>
          <a:bodyPr/>
          <a:lstStyle/>
          <a:p>
            <a:r>
              <a:rPr lang="pt-BR" altLang="pt-BR" dirty="0" smtClean="0">
                <a:cs typeface="Times New Roman" pitchFamily="18" charset="0"/>
              </a:rPr>
              <a:t>Quantidade de informação disponível</a:t>
            </a:r>
          </a:p>
          <a:p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1940 – 2300 revistas biomédicas</a:t>
            </a:r>
          </a:p>
          <a:p>
            <a:pPr lvl="1"/>
            <a:r>
              <a:rPr lang="pt-BR" altLang="pt-BR" dirty="0" smtClean="0">
                <a:cs typeface="Times New Roman" pitchFamily="18" charset="0"/>
              </a:rPr>
              <a:t>1990 – 25.000</a:t>
            </a:r>
          </a:p>
          <a:p>
            <a:pPr lvl="1"/>
            <a:endParaRPr lang="pt-BR" altLang="pt-BR" dirty="0" smtClean="0"/>
          </a:p>
          <a:p>
            <a:pPr lvl="1"/>
            <a:endParaRPr lang="pt-BR" altLang="pt-BR" dirty="0"/>
          </a:p>
          <a:p>
            <a:pPr lvl="1"/>
            <a:endParaRPr lang="pt-BR" altLang="pt-BR" dirty="0" smtClean="0"/>
          </a:p>
          <a:p>
            <a:pPr lvl="1" algn="ctr"/>
            <a:endParaRPr lang="pt-BR" altLang="pt-BR" dirty="0" smtClean="0"/>
          </a:p>
          <a:p>
            <a:pPr lvl="1" algn="ctr"/>
            <a:endParaRPr lang="pt-BR" altLang="pt-BR" dirty="0" smtClean="0"/>
          </a:p>
          <a:p>
            <a:pPr lvl="1" algn="ctr"/>
            <a:endParaRPr lang="pt-BR" altLang="pt-BR" dirty="0"/>
          </a:p>
          <a:p>
            <a:pPr lvl="1" algn="ctr"/>
            <a:endParaRPr lang="pt-BR" altLang="pt-BR" dirty="0" smtClean="0"/>
          </a:p>
          <a:p>
            <a:pPr lvl="1" algn="ctr"/>
            <a:r>
              <a:rPr lang="pt-BR" altLang="pt-BR" dirty="0" smtClean="0">
                <a:cs typeface="Times New Roman" pitchFamily="18" charset="0"/>
              </a:rPr>
              <a:t>A melhor síntese é essencial para a tomada de decisões na medicina clínica</a:t>
            </a:r>
          </a:p>
        </p:txBody>
      </p:sp>
      <p:pic>
        <p:nvPicPr>
          <p:cNvPr id="3074" name="Picture 2" descr="http://sossolteiros.virgula.uol.com.br/wp-content/uploads/2014/06/visitando-a-vov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81" y="866274"/>
            <a:ext cx="4236247" cy="31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94285" y="4100535"/>
            <a:ext cx="964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https://www.google.com.br/search?q=misinterpretation&amp;biw=1366&amp;bih=643&amp;source=lnms&amp;tbm=isch&amp;sa=X&amp;sqi=2&amp;ved=0ahUKEwjPwOu14cXLAhUBjJAKHWjEAKoQ_AUIBigB#tbm=isch&amp;q=muita+comida&amp;imgrc=NZq7tJTxt12sgM%3A</a:t>
            </a:r>
          </a:p>
        </p:txBody>
      </p:sp>
    </p:spTree>
    <p:extLst>
      <p:ext uri="{BB962C8B-B14F-4D97-AF65-F5344CB8AC3E}">
        <p14:creationId xmlns:p14="http://schemas.microsoft.com/office/powerpoint/2010/main" val="9624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1105" y="661737"/>
            <a:ext cx="11417969" cy="5862889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Myriad Pro (Corpo)"/>
                <a:cs typeface="Times New Roman" pitchFamily="18" charset="0"/>
              </a:rPr>
              <a:t>Frequentemente a síntese dessa produção é feita de forma simplista</a:t>
            </a:r>
          </a:p>
          <a:p>
            <a:pPr>
              <a:defRPr/>
            </a:pPr>
            <a:endParaRPr lang="pt-BR" dirty="0">
              <a:latin typeface="Myriad Pro (Corpo)"/>
              <a:cs typeface="Times New Roman" pitchFamily="18" charset="0"/>
            </a:endParaRPr>
          </a:p>
          <a:p>
            <a:pPr>
              <a:defRPr/>
            </a:pPr>
            <a:r>
              <a:rPr lang="pt-BR" dirty="0" smtClean="0">
                <a:latin typeface="Myriad Pro (Corpo)"/>
                <a:cs typeface="Times New Roman" pitchFamily="18" charset="0"/>
              </a:rPr>
              <a:t>Sequências de “Quem disse o que”, permeadas por uma bibliografia</a:t>
            </a:r>
          </a:p>
          <a:p>
            <a:pPr>
              <a:defRPr/>
            </a:pPr>
            <a:endParaRPr lang="pt-BR" dirty="0" smtClean="0">
              <a:latin typeface="Myriad Pro (Corpo)"/>
              <a:cs typeface="Times New Roman" pitchFamily="18" charset="0"/>
            </a:endParaRPr>
          </a:p>
          <a:p>
            <a:pPr>
              <a:defRPr/>
            </a:pPr>
            <a:r>
              <a:rPr lang="pt-BR" dirty="0" smtClean="0">
                <a:latin typeface="Myriad Pro (Corpo)"/>
                <a:cs typeface="Times New Roman" pitchFamily="18" charset="0"/>
              </a:rPr>
              <a:t>Falta de critérios objetivos e a pouca integração dos resultados   </a:t>
            </a:r>
          </a:p>
          <a:p>
            <a:pPr>
              <a:defRPr/>
            </a:pPr>
            <a:endParaRPr lang="pt-BR" dirty="0">
              <a:latin typeface="Myriad Pro (Corpo)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pt-BR" dirty="0" smtClean="0">
                <a:latin typeface="Myriad Pro (Corpo)"/>
                <a:cs typeface="Times New Roman" pitchFamily="18" charset="0"/>
              </a:rPr>
              <a:t>                                                                    Conclusões equivocadas </a:t>
            </a:r>
            <a:endParaRPr lang="pt-BR" dirty="0">
              <a:latin typeface="Myriad Pro (Corpo)"/>
              <a:cs typeface="Times New Roman" pitchFamily="18" charset="0"/>
            </a:endParaRPr>
          </a:p>
          <a:p>
            <a:pPr>
              <a:defRPr/>
            </a:pPr>
            <a:endParaRPr lang="pt-BR" dirty="0" smtClean="0">
              <a:latin typeface="Myriad Pro (Corpo)"/>
              <a:cs typeface="Times New Roman" pitchFamily="18" charset="0"/>
            </a:endParaRPr>
          </a:p>
          <a:p>
            <a:pPr marL="109537" indent="0" algn="ctr">
              <a:buFont typeface="Wingdings 3" pitchFamily="18" charset="2"/>
              <a:buNone/>
              <a:defRPr/>
            </a:pPr>
            <a:r>
              <a:rPr lang="pt-BR" b="1" dirty="0" smtClean="0">
                <a:latin typeface="Myriad Pro (Corpo)"/>
                <a:cs typeface="Times New Roman" pitchFamily="18" charset="0"/>
              </a:rPr>
              <a:t>Revisão narrativa x </a:t>
            </a:r>
            <a:r>
              <a:rPr lang="pt-BR" b="1" dirty="0">
                <a:latin typeface="Myriad Pro (Corpo)"/>
                <a:cs typeface="Times New Roman" pitchFamily="18" charset="0"/>
              </a:rPr>
              <a:t>R</a:t>
            </a:r>
            <a:r>
              <a:rPr lang="pt-BR" b="1" dirty="0" smtClean="0">
                <a:latin typeface="Myriad Pro (Corpo)"/>
                <a:cs typeface="Times New Roman" pitchFamily="18" charset="0"/>
              </a:rPr>
              <a:t>evisão sistemática</a:t>
            </a:r>
            <a:endParaRPr lang="pt-BR" b="1" dirty="0">
              <a:latin typeface="Myriad Pro (Corpo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1"/>
          <p:cNvSpPr>
            <a:spLocks noGrp="1"/>
          </p:cNvSpPr>
          <p:nvPr>
            <p:ph idx="1"/>
          </p:nvPr>
        </p:nvSpPr>
        <p:spPr>
          <a:xfrm>
            <a:off x="288758" y="1332330"/>
            <a:ext cx="11610473" cy="4948154"/>
          </a:xfrm>
        </p:spPr>
        <p:txBody>
          <a:bodyPr/>
          <a:lstStyle/>
          <a:p>
            <a:r>
              <a:rPr lang="pt-BR" altLang="pt-BR" dirty="0" smtClean="0">
                <a:latin typeface="Myriad Pro (Corpo)"/>
                <a:cs typeface="Times New Roman" pitchFamily="18" charset="0"/>
              </a:rPr>
              <a:t>Conferência de Potsdam-Alemanha em 1994</a:t>
            </a:r>
          </a:p>
          <a:p>
            <a:pPr marL="457200" lvl="1" indent="0" algn="ctr">
              <a:buNone/>
            </a:pPr>
            <a:r>
              <a:rPr lang="pt-BR" altLang="pt-BR" sz="2400" dirty="0" smtClean="0">
                <a:latin typeface="Myriad Pro (Corpo)"/>
                <a:cs typeface="Times New Roman" pitchFamily="18" charset="0"/>
              </a:rPr>
              <a:t>Aplicação de estratégias científicas para limitar viés na reunião sistemática, avaliação crítica e síntese de todos os estudos relevantes em um tópico específico</a:t>
            </a:r>
          </a:p>
          <a:p>
            <a:pPr marL="457200" lvl="1" indent="0" algn="ctr">
              <a:buNone/>
            </a:pPr>
            <a:endParaRPr lang="pt-BR" altLang="pt-BR" sz="2400" dirty="0" smtClean="0">
              <a:latin typeface="Myriad Pro (Corpo)"/>
              <a:cs typeface="Times New Roman" pitchFamily="18" charset="0"/>
            </a:endParaRPr>
          </a:p>
          <a:p>
            <a:pPr lvl="1" algn="ctr"/>
            <a:endParaRPr lang="pt-BR" altLang="pt-BR" b="1" dirty="0">
              <a:latin typeface="Myriad Pro (Corpo)"/>
              <a:cs typeface="Times New Roman" pitchFamily="18" charset="0"/>
            </a:endParaRPr>
          </a:p>
          <a:p>
            <a:pPr marL="457200" lvl="1" indent="0" algn="ctr">
              <a:buNone/>
            </a:pPr>
            <a:r>
              <a:rPr lang="pt-BR" dirty="0" smtClean="0">
                <a:latin typeface="Myriad Pro (Corpo)"/>
              </a:rPr>
              <a:t>“Essas </a:t>
            </a:r>
            <a:r>
              <a:rPr lang="pt-BR" dirty="0">
                <a:latin typeface="Myriad Pro (Corpo)"/>
              </a:rPr>
              <a:t>revisões são consideradas estudos observacionais retrospectivos ou estudos experimentais de recuperação e análise crítica da literatura</a:t>
            </a:r>
            <a:r>
              <a:rPr lang="pt-BR" dirty="0" smtClean="0">
                <a:latin typeface="Myriad Pro (Corpo)"/>
              </a:rPr>
              <a:t>... </a:t>
            </a:r>
          </a:p>
          <a:p>
            <a:pPr marL="457200" lvl="1" indent="0" algn="ctr">
              <a:buNone/>
            </a:pPr>
            <a:endParaRPr lang="pt-BR" dirty="0" smtClean="0">
              <a:latin typeface="Myriad Pro (Corpo)"/>
            </a:endParaRPr>
          </a:p>
          <a:p>
            <a:pPr marL="457200" lvl="1" indent="0" algn="ctr">
              <a:buNone/>
            </a:pPr>
            <a:r>
              <a:rPr lang="pt-BR" dirty="0" smtClean="0">
                <a:latin typeface="Myriad Pro (Corpo)"/>
              </a:rPr>
              <a:t>...Testam </a:t>
            </a:r>
            <a:r>
              <a:rPr lang="pt-BR" dirty="0">
                <a:latin typeface="Myriad Pro (Corpo)"/>
              </a:rPr>
              <a:t>hipóteses e têm como objetivo levantar, reunir, avaliar criticamente a metodologia da pesquisa e sintetizar os resultados de diversos estudos </a:t>
            </a:r>
            <a:r>
              <a:rPr lang="pt-BR" dirty="0" smtClean="0">
                <a:latin typeface="Myriad Pro (Corpo)"/>
              </a:rPr>
              <a:t>primários...</a:t>
            </a:r>
            <a:endParaRPr lang="pt-BR" altLang="pt-BR" sz="2400" b="1" dirty="0" smtClean="0">
              <a:latin typeface="Myriad Pro (Corpo)"/>
              <a:cs typeface="Times New Roman" pitchFamily="18" charset="0"/>
            </a:endParaRP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endParaRPr lang="pt-BR" alt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alt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latin typeface="+mn-lt"/>
                <a:cs typeface="Times New Roman" pitchFamily="18" charset="0"/>
              </a:rPr>
              <a:t>Revisão sistemática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1800" y="620714"/>
            <a:ext cx="10972800" cy="5761037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cs typeface="Times New Roman" pitchFamily="18" charset="0"/>
              </a:rPr>
              <a:t>Elaboração do protocolo</a:t>
            </a:r>
          </a:p>
          <a:p>
            <a:pPr lvl="1">
              <a:defRPr/>
            </a:pPr>
            <a:r>
              <a:rPr lang="pt-BR" dirty="0" smtClean="0"/>
              <a:t>Primeiro passo – Pergunta de investigação</a:t>
            </a:r>
          </a:p>
          <a:p>
            <a:pPr lvl="1">
              <a:defRPr/>
            </a:pPr>
            <a:endParaRPr lang="pt-BR" dirty="0"/>
          </a:p>
          <a:p>
            <a:pPr lvl="1" algn="ctr">
              <a:defRPr/>
            </a:pPr>
            <a:r>
              <a:rPr lang="pt-BR" i="1" dirty="0" smtClean="0"/>
              <a:t>Existe um risco aumentado de câncer de pulmão para indivíduos que </a:t>
            </a:r>
            <a:r>
              <a:rPr lang="pt-BR" i="1" dirty="0" err="1" smtClean="0"/>
              <a:t>co-habitam</a:t>
            </a:r>
            <a:r>
              <a:rPr lang="pt-BR" i="1" dirty="0" smtClean="0"/>
              <a:t> com fumantes?</a:t>
            </a:r>
          </a:p>
          <a:p>
            <a:pPr lvl="1" algn="ctr">
              <a:defRPr/>
            </a:pPr>
            <a:endParaRPr lang="pt-BR" i="1" dirty="0"/>
          </a:p>
          <a:p>
            <a:pPr marL="593725" indent="-457200">
              <a:defRPr/>
            </a:pPr>
            <a:r>
              <a:rPr lang="pt-BR" dirty="0" smtClean="0">
                <a:cs typeface="Times New Roman" pitchFamily="18" charset="0"/>
              </a:rPr>
              <a:t>Descrever todos os passos do estudo</a:t>
            </a:r>
          </a:p>
          <a:p>
            <a:pPr marL="593725" indent="-457200">
              <a:defRPr/>
            </a:pPr>
            <a:endParaRPr lang="pt-BR" dirty="0">
              <a:cs typeface="Times New Roman" pitchFamily="18" charset="0"/>
            </a:endParaRPr>
          </a:p>
          <a:p>
            <a:pPr marL="849313" lvl="1" indent="-457200">
              <a:defRPr/>
            </a:pPr>
            <a:r>
              <a:rPr lang="pt-BR" dirty="0" smtClean="0">
                <a:cs typeface="Times New Roman" pitchFamily="18" charset="0"/>
              </a:rPr>
              <a:t>Critérios de elegibilidade dos estudos</a:t>
            </a:r>
          </a:p>
          <a:p>
            <a:pPr marL="849313" lvl="1" indent="-457200">
              <a:defRPr/>
            </a:pPr>
            <a:r>
              <a:rPr lang="pt-BR" dirty="0" smtClean="0">
                <a:cs typeface="Times New Roman" pitchFamily="18" charset="0"/>
              </a:rPr>
              <a:t>Estratégias de busca</a:t>
            </a:r>
          </a:p>
          <a:p>
            <a:pPr marL="849313" lvl="1" indent="-457200">
              <a:defRPr/>
            </a:pPr>
            <a:r>
              <a:rPr lang="pt-BR" dirty="0" smtClean="0">
                <a:cs typeface="Times New Roman" pitchFamily="18" charset="0"/>
              </a:rPr>
              <a:t>Seleção de estudos e coleta de dados</a:t>
            </a:r>
          </a:p>
          <a:p>
            <a:pPr marL="849313" lvl="1" indent="-457200">
              <a:defRPr/>
            </a:pPr>
            <a:r>
              <a:rPr lang="pt-BR" dirty="0" smtClean="0">
                <a:cs typeface="Times New Roman" pitchFamily="18" charset="0"/>
              </a:rPr>
              <a:t>Avaliação dos riscos de vieses dos artigos selecionados</a:t>
            </a:r>
          </a:p>
          <a:p>
            <a:pPr marL="849313" lvl="1" indent="-457200"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593725" indent="-457200"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1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653" y="397042"/>
            <a:ext cx="11602452" cy="6297279"/>
          </a:xfrm>
        </p:spPr>
        <p:txBody>
          <a:bodyPr/>
          <a:lstStyle/>
          <a:p>
            <a:pPr marL="0" indent="0">
              <a:buNone/>
            </a:pPr>
            <a:r>
              <a:rPr lang="pt-BR" sz="4400" dirty="0" smtClean="0"/>
              <a:t>Um pouco de prática?</a:t>
            </a:r>
            <a:endParaRPr lang="pt-BR" sz="4400" dirty="0"/>
          </a:p>
        </p:txBody>
      </p:sp>
      <p:sp>
        <p:nvSpPr>
          <p:cNvPr id="4" name="AutoShape 2" descr="Resultado de imagem para prática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6" name="Picture 4" descr="http://www.gazetadopovo.com.br/ra/grande/Pub/GP/p4/2015/06/18/JusticaDireito/Imagens/Cortadas/interna.arbitragem-kQbF-U101036420996PAG-1024x464@GP-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5" y="1977901"/>
            <a:ext cx="8386010" cy="3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25116" y="6015788"/>
            <a:ext cx="11610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http://www.gazetadopovo.com.br/vida-publica/justica-e-direito/lei-de-arbitragem-aumenta-alcance-da-pratica-no-pais-8nj8nmomnco2a70r77zt7czo4</a:t>
            </a:r>
          </a:p>
        </p:txBody>
      </p:sp>
    </p:spTree>
    <p:extLst>
      <p:ext uri="{BB962C8B-B14F-4D97-AF65-F5344CB8AC3E}">
        <p14:creationId xmlns:p14="http://schemas.microsoft.com/office/powerpoint/2010/main" val="15340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476250"/>
            <a:ext cx="10972800" cy="5976938"/>
          </a:xfrm>
        </p:spPr>
        <p:txBody>
          <a:bodyPr/>
          <a:lstStyle/>
          <a:p>
            <a:r>
              <a:rPr lang="pt-BR" altLang="pt-BR" b="1" dirty="0" smtClean="0">
                <a:cs typeface="Times New Roman" pitchFamily="18" charset="0"/>
              </a:rPr>
              <a:t>Identificação dos estudos</a:t>
            </a:r>
          </a:p>
          <a:p>
            <a:pPr lvl="1"/>
            <a:r>
              <a:rPr lang="pt-BR" altLang="pt-BR" dirty="0" smtClean="0">
                <a:cs typeface="Times New Roman" pitchFamily="18" charset="0"/>
              </a:rPr>
              <a:t> Identificar alguns estudos  relevantes e fazer um piloto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Testar o modelo e revisar o protocolo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Tarefa difícil – Cuidado ao restringir a busca a uma base de dados apenas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 algn="ctr"/>
            <a:r>
              <a:rPr lang="pt-BR" altLang="pt-BR" dirty="0" err="1" smtClean="0">
                <a:cs typeface="Times New Roman" pitchFamily="18" charset="0"/>
              </a:rPr>
              <a:t>Chalmers</a:t>
            </a:r>
            <a:r>
              <a:rPr lang="pt-BR" altLang="pt-BR" dirty="0" smtClean="0">
                <a:cs typeface="Times New Roman" pitchFamily="18" charset="0"/>
              </a:rPr>
              <a:t> e cols. mostraram que a pesquisa exclusiva em bases eletrônicas, como o </a:t>
            </a:r>
            <a:r>
              <a:rPr lang="pt-BR" altLang="pt-BR" i="1" dirty="0" err="1" smtClean="0">
                <a:cs typeface="Times New Roman" pitchFamily="18" charset="0"/>
              </a:rPr>
              <a:t>Medline</a:t>
            </a:r>
            <a:r>
              <a:rPr lang="pt-BR" altLang="pt-BR" dirty="0" smtClean="0">
                <a:cs typeface="Times New Roman" pitchFamily="18" charset="0"/>
              </a:rPr>
              <a:t>, pode identificar apenas metade dos estudos relevantes</a:t>
            </a:r>
          </a:p>
        </p:txBody>
      </p:sp>
    </p:spTree>
    <p:extLst>
      <p:ext uri="{BB962C8B-B14F-4D97-AF65-F5344CB8AC3E}">
        <p14:creationId xmlns:p14="http://schemas.microsoft.com/office/powerpoint/2010/main" val="1183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620714"/>
            <a:ext cx="10972800" cy="5761037"/>
          </a:xfrm>
        </p:spPr>
        <p:txBody>
          <a:bodyPr/>
          <a:lstStyle/>
          <a:p>
            <a:pPr lvl="1">
              <a:defRPr/>
            </a:pPr>
            <a:r>
              <a:rPr lang="pt-BR" dirty="0" smtClean="0">
                <a:cs typeface="Times New Roman" pitchFamily="18" charset="0"/>
              </a:rPr>
              <a:t>Embase</a:t>
            </a:r>
          </a:p>
          <a:p>
            <a:pPr lvl="1">
              <a:defRPr/>
            </a:pPr>
            <a:endParaRPr lang="pt-BR" dirty="0">
              <a:cs typeface="Times New Roman" pitchFamily="18" charset="0"/>
            </a:endParaRPr>
          </a:p>
          <a:p>
            <a:pPr lvl="2">
              <a:defRPr/>
            </a:pPr>
            <a:r>
              <a:rPr lang="pt-BR" dirty="0" smtClean="0">
                <a:cs typeface="Times New Roman" pitchFamily="18" charset="0"/>
              </a:rPr>
              <a:t>Superposição com o </a:t>
            </a:r>
            <a:r>
              <a:rPr lang="pt-BR" i="1" dirty="0" err="1" smtClean="0">
                <a:cs typeface="Times New Roman" pitchFamily="18" charset="0"/>
              </a:rPr>
              <a:t>Medlin</a:t>
            </a:r>
            <a:r>
              <a:rPr lang="pt-BR" dirty="0" err="1" smtClean="0">
                <a:cs typeface="Times New Roman" pitchFamily="18" charset="0"/>
              </a:rPr>
              <a:t>e</a:t>
            </a:r>
            <a:endParaRPr lang="pt-BR" dirty="0" smtClean="0">
              <a:cs typeface="Times New Roman" pitchFamily="18" charset="0"/>
            </a:endParaRPr>
          </a:p>
          <a:p>
            <a:pPr lvl="2">
              <a:defRPr/>
            </a:pPr>
            <a:r>
              <a:rPr lang="pt-BR" dirty="0" smtClean="0">
                <a:cs typeface="Times New Roman" pitchFamily="18" charset="0"/>
              </a:rPr>
              <a:t>Contém referências de revistas em outros idiomas que não o inglês e que não costumam ser indexados no </a:t>
            </a:r>
            <a:r>
              <a:rPr lang="pt-BR" i="1" dirty="0" err="1" smtClean="0">
                <a:cs typeface="Times New Roman" pitchFamily="18" charset="0"/>
              </a:rPr>
              <a:t>Medline</a:t>
            </a:r>
            <a:endParaRPr lang="pt-BR" i="1" dirty="0" smtClean="0">
              <a:cs typeface="Times New Roman" pitchFamily="18" charset="0"/>
            </a:endParaRPr>
          </a:p>
          <a:p>
            <a:pPr lvl="2">
              <a:defRPr/>
            </a:pPr>
            <a:endParaRPr lang="pt-BR" i="1" dirty="0">
              <a:cs typeface="Times New Roman" pitchFamily="18" charset="0"/>
            </a:endParaRPr>
          </a:p>
          <a:p>
            <a:pPr lvl="1">
              <a:defRPr/>
            </a:pPr>
            <a:r>
              <a:rPr lang="pt-BR" dirty="0" smtClean="0">
                <a:cs typeface="Times New Roman" pitchFamily="18" charset="0"/>
              </a:rPr>
              <a:t>Referências bibliográficas</a:t>
            </a:r>
          </a:p>
          <a:p>
            <a:pPr lvl="1">
              <a:defRPr/>
            </a:pPr>
            <a:endParaRPr lang="pt-BR" dirty="0">
              <a:cs typeface="Times New Roman" pitchFamily="18" charset="0"/>
            </a:endParaRPr>
          </a:p>
          <a:p>
            <a:pPr lvl="1">
              <a:defRPr/>
            </a:pPr>
            <a:r>
              <a:rPr lang="pt-BR" dirty="0" smtClean="0">
                <a:cs typeface="Times New Roman" pitchFamily="18" charset="0"/>
              </a:rPr>
              <a:t>Consulta a especialistas</a:t>
            </a:r>
          </a:p>
          <a:p>
            <a:pPr lvl="2">
              <a:defRPr/>
            </a:pPr>
            <a:r>
              <a:rPr lang="pt-BR" i="1" dirty="0" smtClean="0">
                <a:cs typeface="Times New Roman" pitchFamily="18" charset="0"/>
              </a:rPr>
              <a:t>Gray </a:t>
            </a:r>
            <a:r>
              <a:rPr lang="pt-BR" i="1" dirty="0" err="1" smtClean="0">
                <a:cs typeface="Times New Roman" pitchFamily="18" charset="0"/>
              </a:rPr>
              <a:t>literature</a:t>
            </a:r>
            <a:r>
              <a:rPr lang="pt-BR" i="1" dirty="0" smtClean="0">
                <a:cs typeface="Times New Roman" pitchFamily="18" charset="0"/>
              </a:rPr>
              <a:t> </a:t>
            </a:r>
            <a:r>
              <a:rPr lang="pt-BR" dirty="0" smtClean="0">
                <a:cs typeface="Times New Roman" pitchFamily="18" charset="0"/>
              </a:rPr>
              <a:t>– Teses de pós-graduação</a:t>
            </a:r>
          </a:p>
          <a:p>
            <a:pPr marL="630238" lvl="2" indent="0">
              <a:buFont typeface="Wingdings 2" pitchFamily="18" charset="2"/>
              <a:buNone/>
              <a:defRPr/>
            </a:pPr>
            <a:r>
              <a:rPr lang="pt-BR" dirty="0" smtClean="0">
                <a:cs typeface="Times New Roman" pitchFamily="18" charset="0"/>
              </a:rPr>
              <a:t>                                   Relatórios</a:t>
            </a:r>
          </a:p>
          <a:p>
            <a:pPr marL="630238" lvl="2" indent="0">
              <a:buFont typeface="Wingdings 2" pitchFamily="18" charset="2"/>
              <a:buNone/>
              <a:defRPr/>
            </a:pPr>
            <a:r>
              <a:rPr lang="pt-BR" dirty="0">
                <a:cs typeface="Times New Roman" pitchFamily="18" charset="0"/>
              </a:rPr>
              <a:t> </a:t>
            </a:r>
            <a:r>
              <a:rPr lang="pt-BR" dirty="0" smtClean="0">
                <a:cs typeface="Times New Roman" pitchFamily="18" charset="0"/>
              </a:rPr>
              <a:t>                                  Resumos de congresso</a:t>
            </a:r>
          </a:p>
          <a:p>
            <a:pPr marL="630238" lvl="2" indent="0">
              <a:buFont typeface="Wingdings 2" pitchFamily="18" charset="2"/>
              <a:buNone/>
              <a:defRPr/>
            </a:pPr>
            <a:endParaRPr lang="pt-BR" dirty="0">
              <a:cs typeface="Times New Roman" pitchFamily="18" charset="0"/>
            </a:endParaRPr>
          </a:p>
          <a:p>
            <a:pPr marL="630238" lvl="2" indent="0" algn="ctr">
              <a:buFont typeface="Wingdings 2" pitchFamily="18" charset="2"/>
              <a:buNone/>
              <a:defRPr/>
            </a:pPr>
            <a:r>
              <a:rPr lang="pt-BR" b="1" dirty="0" smtClean="0">
                <a:cs typeface="Times New Roman" pitchFamily="18" charset="0"/>
              </a:rPr>
              <a:t>VIÉS DE PUBLICAÇÃO</a:t>
            </a:r>
          </a:p>
          <a:p>
            <a:pPr marL="630238" lvl="2" indent="0">
              <a:buFont typeface="Wingdings 2" pitchFamily="18" charset="2"/>
              <a:buNone/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630238" lvl="2" indent="0">
              <a:buFont typeface="Wingdings 2" pitchFamily="18" charset="2"/>
              <a:buNone/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lvl="2">
              <a:defRPr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thlibrary.files.wordpress.com/2012/09/screen-shot-2012-09-05-at-12-42-11-p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1" y="515461"/>
            <a:ext cx="5238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pgss.pucgoias.edu.br/ArquivosUpload/1/image/Scielo-Brasil-Livro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" y="481325"/>
            <a:ext cx="4204119" cy="31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search.mdhs.unimelb.edu.au/sites/research/files/embase_1.png?130110112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27" y="2504267"/>
            <a:ext cx="3508177" cy="31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7358" y="3922295"/>
            <a:ext cx="589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http://www.cpgss.pucgoias.edu.br/home/secao.asp?id_secao=3587&amp;id_unidade=1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6733674" y="1764179"/>
            <a:ext cx="4535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https://thlibrary.wordpress.com/2012/09/06/googlevspubmed/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5823285" y="5862936"/>
            <a:ext cx="5979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http://research.mdhs.unimelb.edu.au/new-resource-embase-publications-search</a:t>
            </a:r>
          </a:p>
        </p:txBody>
      </p:sp>
    </p:spTree>
    <p:extLst>
      <p:ext uri="{BB962C8B-B14F-4D97-AF65-F5344CB8AC3E}">
        <p14:creationId xmlns:p14="http://schemas.microsoft.com/office/powerpoint/2010/main" val="6746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1"/>
          <p:cNvSpPr>
            <a:spLocks noGrp="1"/>
          </p:cNvSpPr>
          <p:nvPr>
            <p:ph idx="1"/>
          </p:nvPr>
        </p:nvSpPr>
        <p:spPr>
          <a:xfrm>
            <a:off x="334434" y="549276"/>
            <a:ext cx="11358033" cy="5832475"/>
          </a:xfrm>
        </p:spPr>
        <p:txBody>
          <a:bodyPr/>
          <a:lstStyle/>
          <a:p>
            <a:pPr lvl="1"/>
            <a:r>
              <a:rPr lang="pt-BR" altLang="pt-BR" dirty="0" err="1" smtClean="0">
                <a:cs typeface="Times New Roman" pitchFamily="18" charset="0"/>
              </a:rPr>
              <a:t>McManus</a:t>
            </a:r>
            <a:r>
              <a:rPr lang="pt-BR" altLang="pt-BR" dirty="0" smtClean="0">
                <a:cs typeface="Times New Roman" pitchFamily="18" charset="0"/>
              </a:rPr>
              <a:t> e cols. </a:t>
            </a:r>
            <a:r>
              <a:rPr lang="pt-BR" altLang="pt-BR" dirty="0">
                <a:cs typeface="Times New Roman" pitchFamily="18" charset="0"/>
              </a:rPr>
              <a:t>c</a:t>
            </a:r>
            <a:r>
              <a:rPr lang="pt-BR" altLang="pt-BR" dirty="0" smtClean="0">
                <a:cs typeface="Times New Roman" pitchFamily="18" charset="0"/>
              </a:rPr>
              <a:t>orroboraram a necessidade de consultar especialistas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102 referências elegíveis 22(25%) teriam sido perdidas caso esses especialistas não fossem contatados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Registros de ensaios clínicos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Viés de seleção – </a:t>
            </a:r>
            <a:r>
              <a:rPr lang="pt-BR" altLang="pt-BR" b="1" i="1" dirty="0" smtClean="0">
                <a:cs typeface="Times New Roman" pitchFamily="18" charset="0"/>
              </a:rPr>
              <a:t>Cochrane </a:t>
            </a:r>
            <a:r>
              <a:rPr lang="pt-BR" altLang="pt-BR" b="1" i="1" dirty="0" err="1" smtClean="0">
                <a:cs typeface="Times New Roman" pitchFamily="18" charset="0"/>
              </a:rPr>
              <a:t>model</a:t>
            </a:r>
            <a:r>
              <a:rPr lang="pt-BR" altLang="pt-BR" b="1" i="1" dirty="0" smtClean="0">
                <a:cs typeface="Times New Roman" pitchFamily="18" charset="0"/>
              </a:rPr>
              <a:t> - </a:t>
            </a:r>
          </a:p>
          <a:p>
            <a:pPr lvl="2"/>
            <a:endParaRPr lang="pt-BR" alt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altLang="pt-BR" dirty="0" smtClean="0"/>
          </a:p>
          <a:p>
            <a:pPr lvl="1"/>
            <a:endParaRPr lang="pt-BR" altLang="pt-BR" dirty="0" smtClean="0"/>
          </a:p>
        </p:txBody>
      </p:sp>
      <p:pic>
        <p:nvPicPr>
          <p:cNvPr id="6146" name="Picture 2" descr="http://s4.hubimg.com/u/1955807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3" y="2093494"/>
            <a:ext cx="3745832" cy="37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20517" y="6037619"/>
            <a:ext cx="964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t-BR" altLang="pt-BR" sz="1200" b="1" dirty="0">
                <a:cs typeface="Times New Roman" pitchFamily="18" charset="0"/>
              </a:rPr>
              <a:t>http://srbiologycspielman14.blogspot.com.br/2011_12_01_archive.html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0726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692151"/>
            <a:ext cx="10972800" cy="5832475"/>
          </a:xfrm>
        </p:spPr>
        <p:txBody>
          <a:bodyPr/>
          <a:lstStyle/>
          <a:p>
            <a:r>
              <a:rPr lang="pt-BR" altLang="pt-BR" b="1" dirty="0" smtClean="0">
                <a:cs typeface="Times New Roman" pitchFamily="18" charset="0"/>
              </a:rPr>
              <a:t>Seleção de estudos</a:t>
            </a:r>
          </a:p>
          <a:p>
            <a:endParaRPr lang="pt-BR" altLang="pt-BR" b="1" dirty="0" smtClean="0">
              <a:cs typeface="Times New Roman" pitchFamily="18" charset="0"/>
            </a:endParaRPr>
          </a:p>
          <a:p>
            <a:pPr lvl="1"/>
            <a:r>
              <a:rPr lang="pt-BR" altLang="pt-BR" dirty="0" smtClean="0">
                <a:cs typeface="Times New Roman" pitchFamily="18" charset="0"/>
              </a:rPr>
              <a:t>Avaliar se os estudos encontrados preenchem os critérios de elegibilidade</a:t>
            </a:r>
          </a:p>
          <a:p>
            <a:pPr lvl="1"/>
            <a:r>
              <a:rPr lang="pt-BR" altLang="pt-BR" dirty="0" smtClean="0">
                <a:cs typeface="Times New Roman" pitchFamily="18" charset="0"/>
              </a:rPr>
              <a:t>Recomendável que dois investigadores participem neste processo</a:t>
            </a:r>
          </a:p>
          <a:p>
            <a:pPr lvl="1"/>
            <a:endParaRPr lang="pt-BR" altLang="pt-BR" dirty="0" smtClean="0">
              <a:cs typeface="Times New Roman" pitchFamily="18" charset="0"/>
            </a:endParaRPr>
          </a:p>
          <a:p>
            <a:pPr lvl="1" algn="ctr"/>
            <a:r>
              <a:rPr lang="pt-BR" altLang="pt-BR" dirty="0" smtClean="0">
                <a:cs typeface="Times New Roman" pitchFamily="18" charset="0"/>
              </a:rPr>
              <a:t>Confronto de estudos e consenso</a:t>
            </a:r>
          </a:p>
          <a:p>
            <a:endParaRPr lang="pt-BR" altLang="pt-BR" b="1" dirty="0" smtClean="0">
              <a:cs typeface="Times New Roman" pitchFamily="18" charset="0"/>
            </a:endParaRPr>
          </a:p>
          <a:p>
            <a:pPr lvl="1"/>
            <a:r>
              <a:rPr lang="pt-BR" altLang="pt-BR" b="1" dirty="0" smtClean="0">
                <a:cs typeface="Times New Roman" pitchFamily="18" charset="0"/>
              </a:rPr>
              <a:t>Operadores booleanos</a:t>
            </a:r>
          </a:p>
          <a:p>
            <a:pPr lvl="1"/>
            <a:r>
              <a:rPr lang="pt-BR" altLang="pt-BR" b="1" i="1" dirty="0" smtClean="0">
                <a:cs typeface="Times New Roman" pitchFamily="18" charset="0"/>
              </a:rPr>
              <a:t>Thesaurus</a:t>
            </a:r>
          </a:p>
          <a:p>
            <a:pPr lvl="1"/>
            <a:endParaRPr lang="pt-BR" alt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9763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Objetivos</a:t>
            </a:r>
            <a:endParaRPr lang="pt-BR" dirty="0">
              <a:latin typeface="+mn-lt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 flipH="1">
            <a:off x="3191571" y="2964801"/>
            <a:ext cx="6001587" cy="792459"/>
          </a:xfrm>
          <a:custGeom>
            <a:avLst/>
            <a:gdLst>
              <a:gd name="T0" fmla="*/ 431 w 1620"/>
              <a:gd name="T1" fmla="*/ 0 h 498"/>
              <a:gd name="T2" fmla="*/ 431 w 1620"/>
              <a:gd name="T3" fmla="*/ 0 h 498"/>
              <a:gd name="T4" fmla="*/ 144 w 1620"/>
              <a:gd name="T5" fmla="*/ 0 h 498"/>
              <a:gd name="T6" fmla="*/ 0 w 1620"/>
              <a:gd name="T7" fmla="*/ 249 h 498"/>
              <a:gd name="T8" fmla="*/ 144 w 1620"/>
              <a:gd name="T9" fmla="*/ 498 h 498"/>
              <a:gd name="T10" fmla="*/ 192 w 1620"/>
              <a:gd name="T11" fmla="*/ 498 h 498"/>
              <a:gd name="T12" fmla="*/ 431 w 1620"/>
              <a:gd name="T13" fmla="*/ 498 h 498"/>
              <a:gd name="T14" fmla="*/ 1620 w 1620"/>
              <a:gd name="T15" fmla="*/ 498 h 498"/>
              <a:gd name="T16" fmla="*/ 1620 w 1620"/>
              <a:gd name="T17" fmla="*/ 0 h 498"/>
              <a:gd name="T18" fmla="*/ 431 w 1620"/>
              <a:gd name="T1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0" h="498">
                <a:moveTo>
                  <a:pt x="431" y="0"/>
                </a:moveTo>
                <a:lnTo>
                  <a:pt x="431" y="0"/>
                </a:lnTo>
                <a:lnTo>
                  <a:pt x="144" y="0"/>
                </a:lnTo>
                <a:lnTo>
                  <a:pt x="0" y="249"/>
                </a:lnTo>
                <a:lnTo>
                  <a:pt x="144" y="498"/>
                </a:lnTo>
                <a:lnTo>
                  <a:pt x="192" y="498"/>
                </a:lnTo>
                <a:lnTo>
                  <a:pt x="431" y="498"/>
                </a:lnTo>
                <a:lnTo>
                  <a:pt x="1620" y="498"/>
                </a:lnTo>
                <a:lnTo>
                  <a:pt x="1620" y="0"/>
                </a:lnTo>
                <a:lnTo>
                  <a:pt x="431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0"/>
          <p:cNvSpPr>
            <a:spLocks/>
          </p:cNvSpPr>
          <p:nvPr/>
        </p:nvSpPr>
        <p:spPr bwMode="auto">
          <a:xfrm>
            <a:off x="2404890" y="6619097"/>
            <a:ext cx="287126" cy="34518"/>
          </a:xfrm>
          <a:custGeom>
            <a:avLst/>
            <a:gdLst>
              <a:gd name="T0" fmla="*/ 0 w 131"/>
              <a:gd name="T1" fmla="*/ 0 h 16"/>
              <a:gd name="T2" fmla="*/ 0 w 131"/>
              <a:gd name="T3" fmla="*/ 10 h 16"/>
              <a:gd name="T4" fmla="*/ 10 w 131"/>
              <a:gd name="T5" fmla="*/ 12 h 16"/>
              <a:gd name="T6" fmla="*/ 4 w 131"/>
              <a:gd name="T7" fmla="*/ 14 h 16"/>
              <a:gd name="T8" fmla="*/ 61 w 131"/>
              <a:gd name="T9" fmla="*/ 16 h 16"/>
              <a:gd name="T10" fmla="*/ 120 w 131"/>
              <a:gd name="T11" fmla="*/ 14 h 16"/>
              <a:gd name="T12" fmla="*/ 116 w 131"/>
              <a:gd name="T13" fmla="*/ 12 h 16"/>
              <a:gd name="T14" fmla="*/ 130 w 131"/>
              <a:gd name="T15" fmla="*/ 10 h 16"/>
              <a:gd name="T16" fmla="*/ 130 w 131"/>
              <a:gd name="T17" fmla="*/ 0 h 16"/>
              <a:gd name="T18" fmla="*/ 0 w 131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3" y="12"/>
                  <a:pt x="10" y="12"/>
                </a:cubicBezTo>
                <a:cubicBezTo>
                  <a:pt x="6" y="13"/>
                  <a:pt x="4" y="13"/>
                  <a:pt x="4" y="14"/>
                </a:cubicBezTo>
                <a:cubicBezTo>
                  <a:pt x="4" y="16"/>
                  <a:pt x="29" y="16"/>
                  <a:pt x="61" y="16"/>
                </a:cubicBezTo>
                <a:cubicBezTo>
                  <a:pt x="93" y="16"/>
                  <a:pt x="120" y="16"/>
                  <a:pt x="120" y="14"/>
                </a:cubicBezTo>
                <a:cubicBezTo>
                  <a:pt x="120" y="13"/>
                  <a:pt x="118" y="13"/>
                  <a:pt x="116" y="12"/>
                </a:cubicBezTo>
                <a:cubicBezTo>
                  <a:pt x="126" y="12"/>
                  <a:pt x="130" y="12"/>
                  <a:pt x="130" y="1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0" y="0"/>
                  <a:pt x="0" y="0"/>
                </a:cubicBezTo>
                <a:close/>
              </a:path>
            </a:pathLst>
          </a:custGeom>
          <a:solidFill>
            <a:srgbClr val="3135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71"/>
          <p:cNvSpPr>
            <a:spLocks noChangeArrowheads="1"/>
          </p:cNvSpPr>
          <p:nvPr/>
        </p:nvSpPr>
        <p:spPr bwMode="auto">
          <a:xfrm>
            <a:off x="2315459" y="6239402"/>
            <a:ext cx="464420" cy="406369"/>
          </a:xfrm>
          <a:prstGeom prst="ellipse">
            <a:avLst/>
          </a:prstGeom>
          <a:solidFill>
            <a:srgbClr val="3135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2"/>
          <p:cNvSpPr>
            <a:spLocks/>
          </p:cNvSpPr>
          <p:nvPr/>
        </p:nvSpPr>
        <p:spPr bwMode="auto">
          <a:xfrm>
            <a:off x="1894970" y="5484717"/>
            <a:ext cx="1316383" cy="955515"/>
          </a:xfrm>
          <a:custGeom>
            <a:avLst/>
            <a:gdLst>
              <a:gd name="T0" fmla="*/ 599 w 599"/>
              <a:gd name="T1" fmla="*/ 404 h 435"/>
              <a:gd name="T2" fmla="*/ 567 w 599"/>
              <a:gd name="T3" fmla="*/ 435 h 435"/>
              <a:gd name="T4" fmla="*/ 31 w 599"/>
              <a:gd name="T5" fmla="*/ 435 h 435"/>
              <a:gd name="T6" fmla="*/ 0 w 599"/>
              <a:gd name="T7" fmla="*/ 404 h 435"/>
              <a:gd name="T8" fmla="*/ 0 w 599"/>
              <a:gd name="T9" fmla="*/ 31 h 435"/>
              <a:gd name="T10" fmla="*/ 31 w 599"/>
              <a:gd name="T11" fmla="*/ 0 h 435"/>
              <a:gd name="T12" fmla="*/ 567 w 599"/>
              <a:gd name="T13" fmla="*/ 0 h 435"/>
              <a:gd name="T14" fmla="*/ 599 w 599"/>
              <a:gd name="T15" fmla="*/ 31 h 435"/>
              <a:gd name="T16" fmla="*/ 599 w 599"/>
              <a:gd name="T17" fmla="*/ 40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9" h="435">
                <a:moveTo>
                  <a:pt x="599" y="404"/>
                </a:moveTo>
                <a:cubicBezTo>
                  <a:pt x="599" y="421"/>
                  <a:pt x="585" y="435"/>
                  <a:pt x="567" y="435"/>
                </a:cubicBezTo>
                <a:cubicBezTo>
                  <a:pt x="31" y="435"/>
                  <a:pt x="31" y="435"/>
                  <a:pt x="31" y="435"/>
                </a:cubicBezTo>
                <a:cubicBezTo>
                  <a:pt x="14" y="435"/>
                  <a:pt x="0" y="421"/>
                  <a:pt x="0" y="40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567" y="0"/>
                  <a:pt x="567" y="0"/>
                  <a:pt x="567" y="0"/>
                </a:cubicBezTo>
                <a:cubicBezTo>
                  <a:pt x="585" y="0"/>
                  <a:pt x="599" y="14"/>
                  <a:pt x="599" y="31"/>
                </a:cubicBezTo>
                <a:lnTo>
                  <a:pt x="599" y="4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>
            <a:off x="1791416" y="5266628"/>
            <a:ext cx="1523490" cy="337333"/>
          </a:xfrm>
          <a:custGeom>
            <a:avLst/>
            <a:gdLst>
              <a:gd name="T0" fmla="*/ 650 w 669"/>
              <a:gd name="T1" fmla="*/ 0 h 148"/>
              <a:gd name="T2" fmla="*/ 333 w 669"/>
              <a:gd name="T3" fmla="*/ 23 h 148"/>
              <a:gd name="T4" fmla="*/ 18 w 669"/>
              <a:gd name="T5" fmla="*/ 0 h 148"/>
              <a:gd name="T6" fmla="*/ 14 w 669"/>
              <a:gd name="T7" fmla="*/ 24 h 148"/>
              <a:gd name="T8" fmla="*/ 26 w 669"/>
              <a:gd name="T9" fmla="*/ 67 h 148"/>
              <a:gd name="T10" fmla="*/ 33 w 669"/>
              <a:gd name="T11" fmla="*/ 148 h 148"/>
              <a:gd name="T12" fmla="*/ 315 w 669"/>
              <a:gd name="T13" fmla="*/ 148 h 148"/>
              <a:gd name="T14" fmla="*/ 352 w 669"/>
              <a:gd name="T15" fmla="*/ 148 h 148"/>
              <a:gd name="T16" fmla="*/ 636 w 669"/>
              <a:gd name="T17" fmla="*/ 148 h 148"/>
              <a:gd name="T18" fmla="*/ 643 w 669"/>
              <a:gd name="T19" fmla="*/ 67 h 148"/>
              <a:gd name="T20" fmla="*/ 655 w 669"/>
              <a:gd name="T21" fmla="*/ 25 h 148"/>
              <a:gd name="T22" fmla="*/ 650 w 669"/>
              <a:gd name="T2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9" h="148">
                <a:moveTo>
                  <a:pt x="650" y="0"/>
                </a:moveTo>
                <a:cubicBezTo>
                  <a:pt x="589" y="15"/>
                  <a:pt x="395" y="22"/>
                  <a:pt x="333" y="23"/>
                </a:cubicBezTo>
                <a:cubicBezTo>
                  <a:pt x="272" y="22"/>
                  <a:pt x="79" y="15"/>
                  <a:pt x="18" y="0"/>
                </a:cubicBezTo>
                <a:cubicBezTo>
                  <a:pt x="18" y="0"/>
                  <a:pt x="0" y="2"/>
                  <a:pt x="14" y="24"/>
                </a:cubicBezTo>
                <a:cubicBezTo>
                  <a:pt x="14" y="24"/>
                  <a:pt x="24" y="29"/>
                  <a:pt x="26" y="67"/>
                </a:cubicBezTo>
                <a:cubicBezTo>
                  <a:pt x="29" y="104"/>
                  <a:pt x="18" y="129"/>
                  <a:pt x="33" y="148"/>
                </a:cubicBezTo>
                <a:cubicBezTo>
                  <a:pt x="315" y="148"/>
                  <a:pt x="315" y="148"/>
                  <a:pt x="315" y="148"/>
                </a:cubicBezTo>
                <a:cubicBezTo>
                  <a:pt x="352" y="148"/>
                  <a:pt x="352" y="148"/>
                  <a:pt x="352" y="148"/>
                </a:cubicBezTo>
                <a:cubicBezTo>
                  <a:pt x="636" y="148"/>
                  <a:pt x="636" y="148"/>
                  <a:pt x="636" y="148"/>
                </a:cubicBezTo>
                <a:cubicBezTo>
                  <a:pt x="651" y="129"/>
                  <a:pt x="640" y="104"/>
                  <a:pt x="643" y="67"/>
                </a:cubicBezTo>
                <a:cubicBezTo>
                  <a:pt x="645" y="29"/>
                  <a:pt x="655" y="25"/>
                  <a:pt x="655" y="25"/>
                </a:cubicBezTo>
                <a:cubicBezTo>
                  <a:pt x="669" y="3"/>
                  <a:pt x="650" y="0"/>
                  <a:pt x="650" y="0"/>
                </a:cubicBezTo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2047946" y="5705945"/>
            <a:ext cx="1010429" cy="687217"/>
            <a:chOff x="5005388" y="5281613"/>
            <a:chExt cx="1022350" cy="695325"/>
          </a:xfrm>
          <a:solidFill>
            <a:schemeClr val="bg1">
              <a:lumMod val="85000"/>
            </a:schemeClr>
          </a:solidFill>
        </p:grpSpPr>
        <p:sp>
          <p:nvSpPr>
            <p:cNvPr id="11" name="Freeform 74"/>
            <p:cNvSpPr>
              <a:spLocks/>
            </p:cNvSpPr>
            <p:nvPr/>
          </p:nvSpPr>
          <p:spPr bwMode="auto">
            <a:xfrm>
              <a:off x="5005388" y="5281613"/>
              <a:ext cx="265113" cy="695325"/>
            </a:xfrm>
            <a:custGeom>
              <a:avLst/>
              <a:gdLst>
                <a:gd name="T0" fmla="*/ 119 w 119"/>
                <a:gd name="T1" fmla="*/ 274 h 312"/>
                <a:gd name="T2" fmla="*/ 119 w 119"/>
                <a:gd name="T3" fmla="*/ 9 h 312"/>
                <a:gd name="T4" fmla="*/ 0 w 119"/>
                <a:gd name="T5" fmla="*/ 14 h 312"/>
                <a:gd name="T6" fmla="*/ 0 w 119"/>
                <a:gd name="T7" fmla="*/ 279 h 312"/>
                <a:gd name="T8" fmla="*/ 119 w 119"/>
                <a:gd name="T9" fmla="*/ 27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2">
                  <a:moveTo>
                    <a:pt x="119" y="274"/>
                  </a:moveTo>
                  <a:cubicBezTo>
                    <a:pt x="119" y="263"/>
                    <a:pt x="119" y="20"/>
                    <a:pt x="119" y="9"/>
                  </a:cubicBezTo>
                  <a:cubicBezTo>
                    <a:pt x="119" y="0"/>
                    <a:pt x="0" y="7"/>
                    <a:pt x="0" y="14"/>
                  </a:cubicBezTo>
                  <a:cubicBezTo>
                    <a:pt x="0" y="25"/>
                    <a:pt x="0" y="268"/>
                    <a:pt x="0" y="279"/>
                  </a:cubicBezTo>
                  <a:cubicBezTo>
                    <a:pt x="17" y="312"/>
                    <a:pt x="110" y="308"/>
                    <a:pt x="119" y="2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4"/>
            <p:cNvSpPr>
              <a:spLocks/>
            </p:cNvSpPr>
            <p:nvPr/>
          </p:nvSpPr>
          <p:spPr bwMode="auto">
            <a:xfrm>
              <a:off x="5762625" y="5281613"/>
              <a:ext cx="265113" cy="695325"/>
            </a:xfrm>
            <a:custGeom>
              <a:avLst/>
              <a:gdLst>
                <a:gd name="T0" fmla="*/ 119 w 119"/>
                <a:gd name="T1" fmla="*/ 274 h 312"/>
                <a:gd name="T2" fmla="*/ 119 w 119"/>
                <a:gd name="T3" fmla="*/ 9 h 312"/>
                <a:gd name="T4" fmla="*/ 0 w 119"/>
                <a:gd name="T5" fmla="*/ 14 h 312"/>
                <a:gd name="T6" fmla="*/ 0 w 119"/>
                <a:gd name="T7" fmla="*/ 279 h 312"/>
                <a:gd name="T8" fmla="*/ 119 w 119"/>
                <a:gd name="T9" fmla="*/ 27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2">
                  <a:moveTo>
                    <a:pt x="119" y="274"/>
                  </a:moveTo>
                  <a:cubicBezTo>
                    <a:pt x="119" y="263"/>
                    <a:pt x="119" y="20"/>
                    <a:pt x="119" y="9"/>
                  </a:cubicBezTo>
                  <a:cubicBezTo>
                    <a:pt x="119" y="0"/>
                    <a:pt x="0" y="7"/>
                    <a:pt x="0" y="14"/>
                  </a:cubicBezTo>
                  <a:cubicBezTo>
                    <a:pt x="0" y="25"/>
                    <a:pt x="0" y="268"/>
                    <a:pt x="0" y="279"/>
                  </a:cubicBezTo>
                  <a:cubicBezTo>
                    <a:pt x="17" y="312"/>
                    <a:pt x="110" y="308"/>
                    <a:pt x="119" y="2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75"/>
          <p:cNvSpPr>
            <a:spLocks/>
          </p:cNvSpPr>
          <p:nvPr/>
        </p:nvSpPr>
        <p:spPr bwMode="auto">
          <a:xfrm>
            <a:off x="1877711" y="6146831"/>
            <a:ext cx="1350900" cy="94139"/>
          </a:xfrm>
          <a:custGeom>
            <a:avLst/>
            <a:gdLst>
              <a:gd name="T0" fmla="*/ 615 w 615"/>
              <a:gd name="T1" fmla="*/ 19 h 43"/>
              <a:gd name="T2" fmla="*/ 615 w 615"/>
              <a:gd name="T3" fmla="*/ 19 h 43"/>
              <a:gd name="T4" fmla="*/ 602 w 615"/>
              <a:gd name="T5" fmla="*/ 2 h 43"/>
              <a:gd name="T6" fmla="*/ 601 w 615"/>
              <a:gd name="T7" fmla="*/ 2 h 43"/>
              <a:gd name="T8" fmla="*/ 598 w 615"/>
              <a:gd name="T9" fmla="*/ 1 h 43"/>
              <a:gd name="T10" fmla="*/ 598 w 615"/>
              <a:gd name="T11" fmla="*/ 1 h 43"/>
              <a:gd name="T12" fmla="*/ 595 w 615"/>
              <a:gd name="T13" fmla="*/ 0 h 43"/>
              <a:gd name="T14" fmla="*/ 594 w 615"/>
              <a:gd name="T15" fmla="*/ 0 h 43"/>
              <a:gd name="T16" fmla="*/ 591 w 615"/>
              <a:gd name="T17" fmla="*/ 0 h 43"/>
              <a:gd name="T18" fmla="*/ 24 w 615"/>
              <a:gd name="T19" fmla="*/ 0 h 43"/>
              <a:gd name="T20" fmla="*/ 21 w 615"/>
              <a:gd name="T21" fmla="*/ 0 h 43"/>
              <a:gd name="T22" fmla="*/ 20 w 615"/>
              <a:gd name="T23" fmla="*/ 0 h 43"/>
              <a:gd name="T24" fmla="*/ 17 w 615"/>
              <a:gd name="T25" fmla="*/ 1 h 43"/>
              <a:gd name="T26" fmla="*/ 16 w 615"/>
              <a:gd name="T27" fmla="*/ 1 h 43"/>
              <a:gd name="T28" fmla="*/ 13 w 615"/>
              <a:gd name="T29" fmla="*/ 2 h 43"/>
              <a:gd name="T30" fmla="*/ 13 w 615"/>
              <a:gd name="T31" fmla="*/ 2 h 43"/>
              <a:gd name="T32" fmla="*/ 10 w 615"/>
              <a:gd name="T33" fmla="*/ 4 h 43"/>
              <a:gd name="T34" fmla="*/ 10 w 615"/>
              <a:gd name="T35" fmla="*/ 4 h 43"/>
              <a:gd name="T36" fmla="*/ 10 w 615"/>
              <a:gd name="T37" fmla="*/ 4 h 43"/>
              <a:gd name="T38" fmla="*/ 0 w 615"/>
              <a:gd name="T39" fmla="*/ 19 h 43"/>
              <a:gd name="T40" fmla="*/ 0 w 615"/>
              <a:gd name="T41" fmla="*/ 19 h 43"/>
              <a:gd name="T42" fmla="*/ 0 w 615"/>
              <a:gd name="T43" fmla="*/ 19 h 43"/>
              <a:gd name="T44" fmla="*/ 0 w 615"/>
              <a:gd name="T45" fmla="*/ 22 h 43"/>
              <a:gd name="T46" fmla="*/ 24 w 615"/>
              <a:gd name="T47" fmla="*/ 43 h 43"/>
              <a:gd name="T48" fmla="*/ 591 w 615"/>
              <a:gd name="T49" fmla="*/ 43 h 43"/>
              <a:gd name="T50" fmla="*/ 615 w 615"/>
              <a:gd name="T51" fmla="*/ 22 h 43"/>
              <a:gd name="T52" fmla="*/ 615 w 615"/>
              <a:gd name="T53" fmla="*/ 19 h 43"/>
              <a:gd name="T54" fmla="*/ 615 w 615"/>
              <a:gd name="T5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5" h="43">
                <a:moveTo>
                  <a:pt x="615" y="19"/>
                </a:moveTo>
                <a:cubicBezTo>
                  <a:pt x="615" y="19"/>
                  <a:pt x="615" y="19"/>
                  <a:pt x="615" y="19"/>
                </a:cubicBezTo>
                <a:cubicBezTo>
                  <a:pt x="614" y="12"/>
                  <a:pt x="609" y="6"/>
                  <a:pt x="602" y="2"/>
                </a:cubicBezTo>
                <a:cubicBezTo>
                  <a:pt x="602" y="2"/>
                  <a:pt x="602" y="2"/>
                  <a:pt x="601" y="2"/>
                </a:cubicBezTo>
                <a:cubicBezTo>
                  <a:pt x="600" y="2"/>
                  <a:pt x="599" y="1"/>
                  <a:pt x="598" y="1"/>
                </a:cubicBezTo>
                <a:cubicBezTo>
                  <a:pt x="598" y="1"/>
                  <a:pt x="598" y="1"/>
                  <a:pt x="598" y="1"/>
                </a:cubicBezTo>
                <a:cubicBezTo>
                  <a:pt x="597" y="1"/>
                  <a:pt x="596" y="1"/>
                  <a:pt x="595" y="0"/>
                </a:cubicBezTo>
                <a:cubicBezTo>
                  <a:pt x="595" y="0"/>
                  <a:pt x="595" y="0"/>
                  <a:pt x="594" y="0"/>
                </a:cubicBezTo>
                <a:cubicBezTo>
                  <a:pt x="593" y="0"/>
                  <a:pt x="592" y="0"/>
                  <a:pt x="5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8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1"/>
                  <a:pt x="14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1" y="3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5" y="8"/>
                  <a:pt x="1" y="13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33"/>
                  <a:pt x="10" y="43"/>
                  <a:pt x="24" y="43"/>
                </a:cubicBezTo>
                <a:cubicBezTo>
                  <a:pt x="591" y="43"/>
                  <a:pt x="591" y="43"/>
                  <a:pt x="591" y="43"/>
                </a:cubicBezTo>
                <a:cubicBezTo>
                  <a:pt x="604" y="43"/>
                  <a:pt x="615" y="33"/>
                  <a:pt x="615" y="22"/>
                </a:cubicBezTo>
                <a:cubicBezTo>
                  <a:pt x="615" y="21"/>
                  <a:pt x="615" y="20"/>
                  <a:pt x="615" y="19"/>
                </a:cubicBezTo>
                <a:cubicBezTo>
                  <a:pt x="615" y="19"/>
                  <a:pt x="615" y="19"/>
                  <a:pt x="615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76"/>
          <p:cNvSpPr>
            <a:spLocks/>
          </p:cNvSpPr>
          <p:nvPr/>
        </p:nvSpPr>
        <p:spPr bwMode="auto">
          <a:xfrm>
            <a:off x="1877711" y="5983656"/>
            <a:ext cx="1350900" cy="97277"/>
          </a:xfrm>
          <a:custGeom>
            <a:avLst/>
            <a:gdLst>
              <a:gd name="T0" fmla="*/ 615 w 615"/>
              <a:gd name="T1" fmla="*/ 19 h 44"/>
              <a:gd name="T2" fmla="*/ 615 w 615"/>
              <a:gd name="T3" fmla="*/ 19 h 44"/>
              <a:gd name="T4" fmla="*/ 602 w 615"/>
              <a:gd name="T5" fmla="*/ 3 h 44"/>
              <a:gd name="T6" fmla="*/ 601 w 615"/>
              <a:gd name="T7" fmla="*/ 3 h 44"/>
              <a:gd name="T8" fmla="*/ 598 w 615"/>
              <a:gd name="T9" fmla="*/ 2 h 44"/>
              <a:gd name="T10" fmla="*/ 598 w 615"/>
              <a:gd name="T11" fmla="*/ 2 h 44"/>
              <a:gd name="T12" fmla="*/ 595 w 615"/>
              <a:gd name="T13" fmla="*/ 1 h 44"/>
              <a:gd name="T14" fmla="*/ 594 w 615"/>
              <a:gd name="T15" fmla="*/ 1 h 44"/>
              <a:gd name="T16" fmla="*/ 591 w 615"/>
              <a:gd name="T17" fmla="*/ 0 h 44"/>
              <a:gd name="T18" fmla="*/ 24 w 615"/>
              <a:gd name="T19" fmla="*/ 0 h 44"/>
              <a:gd name="T20" fmla="*/ 21 w 615"/>
              <a:gd name="T21" fmla="*/ 1 h 44"/>
              <a:gd name="T22" fmla="*/ 20 w 615"/>
              <a:gd name="T23" fmla="*/ 1 h 44"/>
              <a:gd name="T24" fmla="*/ 17 w 615"/>
              <a:gd name="T25" fmla="*/ 2 h 44"/>
              <a:gd name="T26" fmla="*/ 16 w 615"/>
              <a:gd name="T27" fmla="*/ 2 h 44"/>
              <a:gd name="T28" fmla="*/ 13 w 615"/>
              <a:gd name="T29" fmla="*/ 3 h 44"/>
              <a:gd name="T30" fmla="*/ 13 w 615"/>
              <a:gd name="T31" fmla="*/ 3 h 44"/>
              <a:gd name="T32" fmla="*/ 10 w 615"/>
              <a:gd name="T33" fmla="*/ 4 h 44"/>
              <a:gd name="T34" fmla="*/ 10 w 615"/>
              <a:gd name="T35" fmla="*/ 4 h 44"/>
              <a:gd name="T36" fmla="*/ 10 w 615"/>
              <a:gd name="T37" fmla="*/ 4 h 44"/>
              <a:gd name="T38" fmla="*/ 0 w 615"/>
              <a:gd name="T39" fmla="*/ 19 h 44"/>
              <a:gd name="T40" fmla="*/ 0 w 615"/>
              <a:gd name="T41" fmla="*/ 19 h 44"/>
              <a:gd name="T42" fmla="*/ 0 w 615"/>
              <a:gd name="T43" fmla="*/ 19 h 44"/>
              <a:gd name="T44" fmla="*/ 0 w 615"/>
              <a:gd name="T45" fmla="*/ 22 h 44"/>
              <a:gd name="T46" fmla="*/ 24 w 615"/>
              <a:gd name="T47" fmla="*/ 44 h 44"/>
              <a:gd name="T48" fmla="*/ 591 w 615"/>
              <a:gd name="T49" fmla="*/ 44 h 44"/>
              <a:gd name="T50" fmla="*/ 615 w 615"/>
              <a:gd name="T51" fmla="*/ 22 h 44"/>
              <a:gd name="T52" fmla="*/ 615 w 615"/>
              <a:gd name="T53" fmla="*/ 19 h 44"/>
              <a:gd name="T54" fmla="*/ 615 w 615"/>
              <a:gd name="T55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5" h="44">
                <a:moveTo>
                  <a:pt x="615" y="19"/>
                </a:moveTo>
                <a:cubicBezTo>
                  <a:pt x="615" y="19"/>
                  <a:pt x="615" y="19"/>
                  <a:pt x="615" y="19"/>
                </a:cubicBezTo>
                <a:cubicBezTo>
                  <a:pt x="614" y="12"/>
                  <a:pt x="609" y="6"/>
                  <a:pt x="602" y="3"/>
                </a:cubicBezTo>
                <a:cubicBezTo>
                  <a:pt x="602" y="3"/>
                  <a:pt x="602" y="3"/>
                  <a:pt x="601" y="3"/>
                </a:cubicBezTo>
                <a:cubicBezTo>
                  <a:pt x="600" y="2"/>
                  <a:pt x="599" y="2"/>
                  <a:pt x="598" y="2"/>
                </a:cubicBezTo>
                <a:cubicBezTo>
                  <a:pt x="598" y="2"/>
                  <a:pt x="598" y="2"/>
                  <a:pt x="598" y="2"/>
                </a:cubicBezTo>
                <a:cubicBezTo>
                  <a:pt x="597" y="1"/>
                  <a:pt x="596" y="1"/>
                  <a:pt x="595" y="1"/>
                </a:cubicBezTo>
                <a:cubicBezTo>
                  <a:pt x="595" y="1"/>
                  <a:pt x="595" y="1"/>
                  <a:pt x="594" y="1"/>
                </a:cubicBezTo>
                <a:cubicBezTo>
                  <a:pt x="593" y="1"/>
                  <a:pt x="592" y="0"/>
                  <a:pt x="5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1"/>
                  <a:pt x="18" y="1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4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5" y="8"/>
                  <a:pt x="1" y="13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34"/>
                  <a:pt x="10" y="44"/>
                  <a:pt x="24" y="44"/>
                </a:cubicBezTo>
                <a:cubicBezTo>
                  <a:pt x="591" y="44"/>
                  <a:pt x="591" y="44"/>
                  <a:pt x="591" y="44"/>
                </a:cubicBezTo>
                <a:cubicBezTo>
                  <a:pt x="604" y="44"/>
                  <a:pt x="615" y="34"/>
                  <a:pt x="615" y="22"/>
                </a:cubicBezTo>
                <a:cubicBezTo>
                  <a:pt x="615" y="21"/>
                  <a:pt x="615" y="20"/>
                  <a:pt x="615" y="19"/>
                </a:cubicBezTo>
                <a:cubicBezTo>
                  <a:pt x="615" y="19"/>
                  <a:pt x="615" y="19"/>
                  <a:pt x="615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77"/>
          <p:cNvSpPr>
            <a:spLocks/>
          </p:cNvSpPr>
          <p:nvPr/>
        </p:nvSpPr>
        <p:spPr bwMode="auto">
          <a:xfrm>
            <a:off x="1877711" y="5818912"/>
            <a:ext cx="1350900" cy="97277"/>
          </a:xfrm>
          <a:custGeom>
            <a:avLst/>
            <a:gdLst>
              <a:gd name="T0" fmla="*/ 615 w 615"/>
              <a:gd name="T1" fmla="*/ 19 h 44"/>
              <a:gd name="T2" fmla="*/ 615 w 615"/>
              <a:gd name="T3" fmla="*/ 19 h 44"/>
              <a:gd name="T4" fmla="*/ 602 w 615"/>
              <a:gd name="T5" fmla="*/ 2 h 44"/>
              <a:gd name="T6" fmla="*/ 601 w 615"/>
              <a:gd name="T7" fmla="*/ 2 h 44"/>
              <a:gd name="T8" fmla="*/ 598 w 615"/>
              <a:gd name="T9" fmla="*/ 1 h 44"/>
              <a:gd name="T10" fmla="*/ 598 w 615"/>
              <a:gd name="T11" fmla="*/ 1 h 44"/>
              <a:gd name="T12" fmla="*/ 595 w 615"/>
              <a:gd name="T13" fmla="*/ 0 h 44"/>
              <a:gd name="T14" fmla="*/ 594 w 615"/>
              <a:gd name="T15" fmla="*/ 0 h 44"/>
              <a:gd name="T16" fmla="*/ 591 w 615"/>
              <a:gd name="T17" fmla="*/ 0 h 44"/>
              <a:gd name="T18" fmla="*/ 24 w 615"/>
              <a:gd name="T19" fmla="*/ 0 h 44"/>
              <a:gd name="T20" fmla="*/ 21 w 615"/>
              <a:gd name="T21" fmla="*/ 0 h 44"/>
              <a:gd name="T22" fmla="*/ 20 w 615"/>
              <a:gd name="T23" fmla="*/ 0 h 44"/>
              <a:gd name="T24" fmla="*/ 17 w 615"/>
              <a:gd name="T25" fmla="*/ 1 h 44"/>
              <a:gd name="T26" fmla="*/ 16 w 615"/>
              <a:gd name="T27" fmla="*/ 1 h 44"/>
              <a:gd name="T28" fmla="*/ 13 w 615"/>
              <a:gd name="T29" fmla="*/ 2 h 44"/>
              <a:gd name="T30" fmla="*/ 13 w 615"/>
              <a:gd name="T31" fmla="*/ 2 h 44"/>
              <a:gd name="T32" fmla="*/ 10 w 615"/>
              <a:gd name="T33" fmla="*/ 4 h 44"/>
              <a:gd name="T34" fmla="*/ 10 w 615"/>
              <a:gd name="T35" fmla="*/ 4 h 44"/>
              <a:gd name="T36" fmla="*/ 10 w 615"/>
              <a:gd name="T37" fmla="*/ 4 h 44"/>
              <a:gd name="T38" fmla="*/ 0 w 615"/>
              <a:gd name="T39" fmla="*/ 19 h 44"/>
              <a:gd name="T40" fmla="*/ 0 w 615"/>
              <a:gd name="T41" fmla="*/ 19 h 44"/>
              <a:gd name="T42" fmla="*/ 0 w 615"/>
              <a:gd name="T43" fmla="*/ 19 h 44"/>
              <a:gd name="T44" fmla="*/ 0 w 615"/>
              <a:gd name="T45" fmla="*/ 22 h 44"/>
              <a:gd name="T46" fmla="*/ 24 w 615"/>
              <a:gd name="T47" fmla="*/ 44 h 44"/>
              <a:gd name="T48" fmla="*/ 591 w 615"/>
              <a:gd name="T49" fmla="*/ 44 h 44"/>
              <a:gd name="T50" fmla="*/ 615 w 615"/>
              <a:gd name="T51" fmla="*/ 22 h 44"/>
              <a:gd name="T52" fmla="*/ 615 w 615"/>
              <a:gd name="T53" fmla="*/ 19 h 44"/>
              <a:gd name="T54" fmla="*/ 615 w 615"/>
              <a:gd name="T55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5" h="44">
                <a:moveTo>
                  <a:pt x="615" y="19"/>
                </a:moveTo>
                <a:cubicBezTo>
                  <a:pt x="615" y="19"/>
                  <a:pt x="615" y="19"/>
                  <a:pt x="615" y="19"/>
                </a:cubicBezTo>
                <a:cubicBezTo>
                  <a:pt x="614" y="12"/>
                  <a:pt x="609" y="6"/>
                  <a:pt x="602" y="2"/>
                </a:cubicBezTo>
                <a:cubicBezTo>
                  <a:pt x="602" y="2"/>
                  <a:pt x="602" y="2"/>
                  <a:pt x="601" y="2"/>
                </a:cubicBezTo>
                <a:cubicBezTo>
                  <a:pt x="600" y="2"/>
                  <a:pt x="599" y="1"/>
                  <a:pt x="598" y="1"/>
                </a:cubicBezTo>
                <a:cubicBezTo>
                  <a:pt x="598" y="1"/>
                  <a:pt x="598" y="1"/>
                  <a:pt x="598" y="1"/>
                </a:cubicBezTo>
                <a:cubicBezTo>
                  <a:pt x="597" y="1"/>
                  <a:pt x="596" y="1"/>
                  <a:pt x="595" y="0"/>
                </a:cubicBezTo>
                <a:cubicBezTo>
                  <a:pt x="595" y="0"/>
                  <a:pt x="595" y="0"/>
                  <a:pt x="594" y="0"/>
                </a:cubicBezTo>
                <a:cubicBezTo>
                  <a:pt x="593" y="0"/>
                  <a:pt x="592" y="0"/>
                  <a:pt x="5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8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1"/>
                  <a:pt x="14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1" y="3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5" y="8"/>
                  <a:pt x="1" y="13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33"/>
                  <a:pt x="10" y="44"/>
                  <a:pt x="24" y="44"/>
                </a:cubicBezTo>
                <a:cubicBezTo>
                  <a:pt x="591" y="44"/>
                  <a:pt x="591" y="44"/>
                  <a:pt x="591" y="44"/>
                </a:cubicBezTo>
                <a:cubicBezTo>
                  <a:pt x="604" y="44"/>
                  <a:pt x="615" y="33"/>
                  <a:pt x="615" y="22"/>
                </a:cubicBezTo>
                <a:cubicBezTo>
                  <a:pt x="615" y="21"/>
                  <a:pt x="615" y="20"/>
                  <a:pt x="615" y="19"/>
                </a:cubicBezTo>
                <a:cubicBezTo>
                  <a:pt x="615" y="19"/>
                  <a:pt x="615" y="19"/>
                  <a:pt x="615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8"/>
          <p:cNvSpPr>
            <a:spLocks/>
          </p:cNvSpPr>
          <p:nvPr/>
        </p:nvSpPr>
        <p:spPr bwMode="auto">
          <a:xfrm>
            <a:off x="1877711" y="5655737"/>
            <a:ext cx="1350900" cy="97277"/>
          </a:xfrm>
          <a:custGeom>
            <a:avLst/>
            <a:gdLst>
              <a:gd name="T0" fmla="*/ 24 w 615"/>
              <a:gd name="T1" fmla="*/ 44 h 44"/>
              <a:gd name="T2" fmla="*/ 591 w 615"/>
              <a:gd name="T3" fmla="*/ 44 h 44"/>
              <a:gd name="T4" fmla="*/ 615 w 615"/>
              <a:gd name="T5" fmla="*/ 22 h 44"/>
              <a:gd name="T6" fmla="*/ 615 w 615"/>
              <a:gd name="T7" fmla="*/ 19 h 44"/>
              <a:gd name="T8" fmla="*/ 615 w 615"/>
              <a:gd name="T9" fmla="*/ 19 h 44"/>
              <a:gd name="T10" fmla="*/ 615 w 615"/>
              <a:gd name="T11" fmla="*/ 19 h 44"/>
              <a:gd name="T12" fmla="*/ 602 w 615"/>
              <a:gd name="T13" fmla="*/ 3 h 44"/>
              <a:gd name="T14" fmla="*/ 601 w 615"/>
              <a:gd name="T15" fmla="*/ 3 h 44"/>
              <a:gd name="T16" fmla="*/ 598 w 615"/>
              <a:gd name="T17" fmla="*/ 2 h 44"/>
              <a:gd name="T18" fmla="*/ 598 w 615"/>
              <a:gd name="T19" fmla="*/ 2 h 44"/>
              <a:gd name="T20" fmla="*/ 595 w 615"/>
              <a:gd name="T21" fmla="*/ 1 h 44"/>
              <a:gd name="T22" fmla="*/ 594 w 615"/>
              <a:gd name="T23" fmla="*/ 1 h 44"/>
              <a:gd name="T24" fmla="*/ 591 w 615"/>
              <a:gd name="T25" fmla="*/ 0 h 44"/>
              <a:gd name="T26" fmla="*/ 24 w 615"/>
              <a:gd name="T27" fmla="*/ 0 h 44"/>
              <a:gd name="T28" fmla="*/ 21 w 615"/>
              <a:gd name="T29" fmla="*/ 1 h 44"/>
              <a:gd name="T30" fmla="*/ 20 w 615"/>
              <a:gd name="T31" fmla="*/ 1 h 44"/>
              <a:gd name="T32" fmla="*/ 17 w 615"/>
              <a:gd name="T33" fmla="*/ 2 h 44"/>
              <a:gd name="T34" fmla="*/ 16 w 615"/>
              <a:gd name="T35" fmla="*/ 2 h 44"/>
              <a:gd name="T36" fmla="*/ 13 w 615"/>
              <a:gd name="T37" fmla="*/ 3 h 44"/>
              <a:gd name="T38" fmla="*/ 13 w 615"/>
              <a:gd name="T39" fmla="*/ 3 h 44"/>
              <a:gd name="T40" fmla="*/ 10 w 615"/>
              <a:gd name="T41" fmla="*/ 4 h 44"/>
              <a:gd name="T42" fmla="*/ 10 w 615"/>
              <a:gd name="T43" fmla="*/ 5 h 44"/>
              <a:gd name="T44" fmla="*/ 10 w 615"/>
              <a:gd name="T45" fmla="*/ 5 h 44"/>
              <a:gd name="T46" fmla="*/ 0 w 615"/>
              <a:gd name="T47" fmla="*/ 19 h 44"/>
              <a:gd name="T48" fmla="*/ 0 w 615"/>
              <a:gd name="T49" fmla="*/ 19 h 44"/>
              <a:gd name="T50" fmla="*/ 0 w 615"/>
              <a:gd name="T51" fmla="*/ 19 h 44"/>
              <a:gd name="T52" fmla="*/ 0 w 615"/>
              <a:gd name="T53" fmla="*/ 22 h 44"/>
              <a:gd name="T54" fmla="*/ 24 w 615"/>
              <a:gd name="T5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5" h="44">
                <a:moveTo>
                  <a:pt x="24" y="44"/>
                </a:moveTo>
                <a:cubicBezTo>
                  <a:pt x="591" y="44"/>
                  <a:pt x="591" y="44"/>
                  <a:pt x="591" y="44"/>
                </a:cubicBezTo>
                <a:cubicBezTo>
                  <a:pt x="604" y="44"/>
                  <a:pt x="615" y="34"/>
                  <a:pt x="615" y="22"/>
                </a:cubicBezTo>
                <a:cubicBezTo>
                  <a:pt x="615" y="21"/>
                  <a:pt x="615" y="20"/>
                  <a:pt x="615" y="19"/>
                </a:cubicBezTo>
                <a:cubicBezTo>
                  <a:pt x="615" y="19"/>
                  <a:pt x="615" y="19"/>
                  <a:pt x="615" y="19"/>
                </a:cubicBezTo>
                <a:cubicBezTo>
                  <a:pt x="615" y="19"/>
                  <a:pt x="615" y="19"/>
                  <a:pt x="615" y="19"/>
                </a:cubicBezTo>
                <a:cubicBezTo>
                  <a:pt x="614" y="12"/>
                  <a:pt x="609" y="6"/>
                  <a:pt x="602" y="3"/>
                </a:cubicBezTo>
                <a:cubicBezTo>
                  <a:pt x="602" y="3"/>
                  <a:pt x="602" y="3"/>
                  <a:pt x="601" y="3"/>
                </a:cubicBezTo>
                <a:cubicBezTo>
                  <a:pt x="600" y="2"/>
                  <a:pt x="599" y="2"/>
                  <a:pt x="598" y="2"/>
                </a:cubicBezTo>
                <a:cubicBezTo>
                  <a:pt x="598" y="2"/>
                  <a:pt x="598" y="2"/>
                  <a:pt x="598" y="2"/>
                </a:cubicBezTo>
                <a:cubicBezTo>
                  <a:pt x="597" y="1"/>
                  <a:pt x="596" y="1"/>
                  <a:pt x="595" y="1"/>
                </a:cubicBezTo>
                <a:cubicBezTo>
                  <a:pt x="595" y="1"/>
                  <a:pt x="595" y="1"/>
                  <a:pt x="594" y="1"/>
                </a:cubicBezTo>
                <a:cubicBezTo>
                  <a:pt x="593" y="1"/>
                  <a:pt x="592" y="0"/>
                  <a:pt x="5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1"/>
                  <a:pt x="18" y="1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4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8"/>
                  <a:pt x="1" y="13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34"/>
                  <a:pt x="10" y="44"/>
                  <a:pt x="24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flipH="1">
            <a:off x="2678601" y="1540277"/>
            <a:ext cx="7075348" cy="726640"/>
          </a:xfrm>
          <a:custGeom>
            <a:avLst/>
            <a:gdLst>
              <a:gd name="T0" fmla="*/ 469 w 1973"/>
              <a:gd name="T1" fmla="*/ 0 h 444"/>
              <a:gd name="T2" fmla="*/ 469 w 1973"/>
              <a:gd name="T3" fmla="*/ 0 h 444"/>
              <a:gd name="T4" fmla="*/ 157 w 1973"/>
              <a:gd name="T5" fmla="*/ 0 h 444"/>
              <a:gd name="T6" fmla="*/ 0 w 1973"/>
              <a:gd name="T7" fmla="*/ 222 h 444"/>
              <a:gd name="T8" fmla="*/ 157 w 1973"/>
              <a:gd name="T9" fmla="*/ 444 h 444"/>
              <a:gd name="T10" fmla="*/ 240 w 1973"/>
              <a:gd name="T11" fmla="*/ 444 h 444"/>
              <a:gd name="T12" fmla="*/ 469 w 1973"/>
              <a:gd name="T13" fmla="*/ 444 h 444"/>
              <a:gd name="T14" fmla="*/ 1973 w 1973"/>
              <a:gd name="T15" fmla="*/ 444 h 444"/>
              <a:gd name="T16" fmla="*/ 1973 w 1973"/>
              <a:gd name="T17" fmla="*/ 0 h 444"/>
              <a:gd name="T18" fmla="*/ 469 w 1973"/>
              <a:gd name="T1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3" h="444">
                <a:moveTo>
                  <a:pt x="469" y="0"/>
                </a:moveTo>
                <a:lnTo>
                  <a:pt x="469" y="0"/>
                </a:lnTo>
                <a:lnTo>
                  <a:pt x="157" y="0"/>
                </a:lnTo>
                <a:lnTo>
                  <a:pt x="0" y="222"/>
                </a:lnTo>
                <a:lnTo>
                  <a:pt x="157" y="444"/>
                </a:lnTo>
                <a:lnTo>
                  <a:pt x="240" y="444"/>
                </a:lnTo>
                <a:lnTo>
                  <a:pt x="469" y="444"/>
                </a:lnTo>
                <a:lnTo>
                  <a:pt x="1973" y="444"/>
                </a:lnTo>
                <a:lnTo>
                  <a:pt x="1973" y="0"/>
                </a:lnTo>
                <a:lnTo>
                  <a:pt x="469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3134471" y="2255737"/>
            <a:ext cx="6671236" cy="720165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3294506" y="3747846"/>
            <a:ext cx="5454333" cy="847255"/>
          </a:xfrm>
          <a:custGeom>
            <a:avLst/>
            <a:gdLst>
              <a:gd name="T0" fmla="*/ 1351 w 1506"/>
              <a:gd name="T1" fmla="*/ 1 h 540"/>
              <a:gd name="T2" fmla="*/ 1251 w 1506"/>
              <a:gd name="T3" fmla="*/ 1 h 540"/>
              <a:gd name="T4" fmla="*/ 1251 w 1506"/>
              <a:gd name="T5" fmla="*/ 0 h 540"/>
              <a:gd name="T6" fmla="*/ 0 w 1506"/>
              <a:gd name="T7" fmla="*/ 0 h 540"/>
              <a:gd name="T8" fmla="*/ 0 w 1506"/>
              <a:gd name="T9" fmla="*/ 540 h 540"/>
              <a:gd name="T10" fmla="*/ 1040 w 1506"/>
              <a:gd name="T11" fmla="*/ 540 h 540"/>
              <a:gd name="T12" fmla="*/ 1251 w 1506"/>
              <a:gd name="T13" fmla="*/ 540 h 540"/>
              <a:gd name="T14" fmla="*/ 1351 w 1506"/>
              <a:gd name="T15" fmla="*/ 540 h 540"/>
              <a:gd name="T16" fmla="*/ 1506 w 1506"/>
              <a:gd name="T17" fmla="*/ 270 h 540"/>
              <a:gd name="T18" fmla="*/ 1351 w 1506"/>
              <a:gd name="T19" fmla="*/ 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6" h="540">
                <a:moveTo>
                  <a:pt x="1351" y="1"/>
                </a:moveTo>
                <a:lnTo>
                  <a:pt x="1251" y="1"/>
                </a:lnTo>
                <a:lnTo>
                  <a:pt x="1251" y="0"/>
                </a:lnTo>
                <a:lnTo>
                  <a:pt x="0" y="0"/>
                </a:lnTo>
                <a:lnTo>
                  <a:pt x="0" y="540"/>
                </a:lnTo>
                <a:lnTo>
                  <a:pt x="1040" y="540"/>
                </a:lnTo>
                <a:lnTo>
                  <a:pt x="1251" y="540"/>
                </a:lnTo>
                <a:lnTo>
                  <a:pt x="1351" y="540"/>
                </a:lnTo>
                <a:lnTo>
                  <a:pt x="1506" y="270"/>
                </a:lnTo>
                <a:lnTo>
                  <a:pt x="1351" y="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 flipH="1">
            <a:off x="2989361" y="4595101"/>
            <a:ext cx="5190263" cy="726443"/>
          </a:xfrm>
          <a:custGeom>
            <a:avLst/>
            <a:gdLst>
              <a:gd name="T0" fmla="*/ 1401 w 1401"/>
              <a:gd name="T1" fmla="*/ 0 h 499"/>
              <a:gd name="T2" fmla="*/ 144 w 1401"/>
              <a:gd name="T3" fmla="*/ 0 h 499"/>
              <a:gd name="T4" fmla="*/ 0 w 1401"/>
              <a:gd name="T5" fmla="*/ 249 h 499"/>
              <a:gd name="T6" fmla="*/ 144 w 1401"/>
              <a:gd name="T7" fmla="*/ 499 h 499"/>
              <a:gd name="T8" fmla="*/ 1401 w 1401"/>
              <a:gd name="T9" fmla="*/ 499 h 499"/>
              <a:gd name="T10" fmla="*/ 1401 w 1401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499">
                <a:moveTo>
                  <a:pt x="1401" y="0"/>
                </a:moveTo>
                <a:lnTo>
                  <a:pt x="144" y="0"/>
                </a:lnTo>
                <a:lnTo>
                  <a:pt x="0" y="249"/>
                </a:lnTo>
                <a:lnTo>
                  <a:pt x="144" y="499"/>
                </a:lnTo>
                <a:lnTo>
                  <a:pt x="1401" y="499"/>
                </a:lnTo>
                <a:lnTo>
                  <a:pt x="1401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56"/>
          <p:cNvSpPr>
            <a:spLocks/>
          </p:cNvSpPr>
          <p:nvPr/>
        </p:nvSpPr>
        <p:spPr bwMode="auto">
          <a:xfrm>
            <a:off x="1358375" y="1540277"/>
            <a:ext cx="2384864" cy="720166"/>
          </a:xfrm>
          <a:custGeom>
            <a:avLst/>
            <a:gdLst>
              <a:gd name="T0" fmla="*/ 524 w 1047"/>
              <a:gd name="T1" fmla="*/ 316 h 316"/>
              <a:gd name="T2" fmla="*/ 1047 w 1047"/>
              <a:gd name="T3" fmla="*/ 234 h 316"/>
              <a:gd name="T4" fmla="*/ 524 w 1047"/>
              <a:gd name="T5" fmla="*/ 0 h 316"/>
              <a:gd name="T6" fmla="*/ 0 w 1047"/>
              <a:gd name="T7" fmla="*/ 238 h 316"/>
              <a:gd name="T8" fmla="*/ 524 w 1047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7" h="316">
                <a:moveTo>
                  <a:pt x="524" y="316"/>
                </a:moveTo>
                <a:cubicBezTo>
                  <a:pt x="725" y="316"/>
                  <a:pt x="911" y="287"/>
                  <a:pt x="1047" y="234"/>
                </a:cubicBezTo>
                <a:cubicBezTo>
                  <a:pt x="919" y="92"/>
                  <a:pt x="731" y="0"/>
                  <a:pt x="524" y="0"/>
                </a:cubicBezTo>
                <a:cubicBezTo>
                  <a:pt x="308" y="0"/>
                  <a:pt x="128" y="96"/>
                  <a:pt x="0" y="238"/>
                </a:cubicBezTo>
                <a:cubicBezTo>
                  <a:pt x="136" y="291"/>
                  <a:pt x="324" y="316"/>
                  <a:pt x="524" y="316"/>
                </a:cubicBezTo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25000">
                <a:schemeClr val="accent4"/>
              </a:gs>
              <a:gs pos="75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57"/>
          <p:cNvSpPr>
            <a:spLocks/>
          </p:cNvSpPr>
          <p:nvPr/>
        </p:nvSpPr>
        <p:spPr bwMode="auto">
          <a:xfrm>
            <a:off x="1080665" y="3743138"/>
            <a:ext cx="2944994" cy="888048"/>
          </a:xfrm>
          <a:custGeom>
            <a:avLst/>
            <a:gdLst>
              <a:gd name="T0" fmla="*/ 646 w 1293"/>
              <a:gd name="T1" fmla="*/ 38 h 390"/>
              <a:gd name="T2" fmla="*/ 0 w 1293"/>
              <a:gd name="T3" fmla="*/ 0 h 390"/>
              <a:gd name="T4" fmla="*/ 76 w 1293"/>
              <a:gd name="T5" fmla="*/ 138 h 390"/>
              <a:gd name="T6" fmla="*/ 212 w 1293"/>
              <a:gd name="T7" fmla="*/ 378 h 390"/>
              <a:gd name="T8" fmla="*/ 649 w 1293"/>
              <a:gd name="T9" fmla="*/ 390 h 390"/>
              <a:gd name="T10" fmla="*/ 1076 w 1293"/>
              <a:gd name="T11" fmla="*/ 378 h 390"/>
              <a:gd name="T12" fmla="*/ 1194 w 1293"/>
              <a:gd name="T13" fmla="*/ 166 h 390"/>
              <a:gd name="T14" fmla="*/ 1293 w 1293"/>
              <a:gd name="T15" fmla="*/ 0 h 390"/>
              <a:gd name="T16" fmla="*/ 646 w 1293"/>
              <a:gd name="T17" fmla="*/ 38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3" h="390">
                <a:moveTo>
                  <a:pt x="646" y="38"/>
                </a:moveTo>
                <a:cubicBezTo>
                  <a:pt x="422" y="38"/>
                  <a:pt x="205" y="25"/>
                  <a:pt x="0" y="0"/>
                </a:cubicBezTo>
                <a:cubicBezTo>
                  <a:pt x="20" y="49"/>
                  <a:pt x="46" y="95"/>
                  <a:pt x="76" y="138"/>
                </a:cubicBezTo>
                <a:cubicBezTo>
                  <a:pt x="78" y="142"/>
                  <a:pt x="167" y="268"/>
                  <a:pt x="212" y="378"/>
                </a:cubicBezTo>
                <a:cubicBezTo>
                  <a:pt x="355" y="386"/>
                  <a:pt x="501" y="390"/>
                  <a:pt x="649" y="390"/>
                </a:cubicBezTo>
                <a:cubicBezTo>
                  <a:pt x="794" y="390"/>
                  <a:pt x="936" y="386"/>
                  <a:pt x="1076" y="378"/>
                </a:cubicBezTo>
                <a:cubicBezTo>
                  <a:pt x="1111" y="293"/>
                  <a:pt x="1169" y="203"/>
                  <a:pt x="1194" y="166"/>
                </a:cubicBezTo>
                <a:cubicBezTo>
                  <a:pt x="1234" y="116"/>
                  <a:pt x="1267" y="60"/>
                  <a:pt x="1293" y="0"/>
                </a:cubicBezTo>
                <a:cubicBezTo>
                  <a:pt x="1088" y="25"/>
                  <a:pt x="871" y="38"/>
                  <a:pt x="646" y="38"/>
                </a:cubicBezTo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25000">
                <a:schemeClr val="accent5">
                  <a:lumMod val="75000"/>
                </a:schemeClr>
              </a:gs>
              <a:gs pos="75000">
                <a:schemeClr val="accent5">
                  <a:lumMod val="75000"/>
                </a:schemeClr>
              </a:gs>
              <a:gs pos="5000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1"/>
          </a:gradFill>
          <a:ln w="9525">
            <a:gradFill flip="none" rotWithShape="1">
              <a:gsLst>
                <a:gs pos="250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75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58"/>
          <p:cNvSpPr>
            <a:spLocks/>
          </p:cNvSpPr>
          <p:nvPr/>
        </p:nvSpPr>
        <p:spPr bwMode="auto">
          <a:xfrm>
            <a:off x="950437" y="2065889"/>
            <a:ext cx="3203876" cy="957083"/>
          </a:xfrm>
          <a:custGeom>
            <a:avLst/>
            <a:gdLst>
              <a:gd name="T0" fmla="*/ 703 w 1407"/>
              <a:gd name="T1" fmla="*/ 85 h 420"/>
              <a:gd name="T2" fmla="*/ 173 w 1407"/>
              <a:gd name="T3" fmla="*/ 0 h 420"/>
              <a:gd name="T4" fmla="*/ 0 w 1407"/>
              <a:gd name="T5" fmla="*/ 349 h 420"/>
              <a:gd name="T6" fmla="*/ 702 w 1407"/>
              <a:gd name="T7" fmla="*/ 420 h 420"/>
              <a:gd name="T8" fmla="*/ 1407 w 1407"/>
              <a:gd name="T9" fmla="*/ 350 h 420"/>
              <a:gd name="T10" fmla="*/ 1233 w 1407"/>
              <a:gd name="T11" fmla="*/ 0 h 420"/>
              <a:gd name="T12" fmla="*/ 703 w 1407"/>
              <a:gd name="T13" fmla="*/ 85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7" h="420">
                <a:moveTo>
                  <a:pt x="703" y="85"/>
                </a:moveTo>
                <a:cubicBezTo>
                  <a:pt x="499" y="85"/>
                  <a:pt x="312" y="53"/>
                  <a:pt x="173" y="0"/>
                </a:cubicBezTo>
                <a:cubicBezTo>
                  <a:pt x="85" y="96"/>
                  <a:pt x="23" y="216"/>
                  <a:pt x="0" y="349"/>
                </a:cubicBezTo>
                <a:cubicBezTo>
                  <a:pt x="210" y="394"/>
                  <a:pt x="449" y="420"/>
                  <a:pt x="702" y="420"/>
                </a:cubicBezTo>
                <a:cubicBezTo>
                  <a:pt x="957" y="420"/>
                  <a:pt x="1197" y="395"/>
                  <a:pt x="1407" y="350"/>
                </a:cubicBezTo>
                <a:cubicBezTo>
                  <a:pt x="1384" y="217"/>
                  <a:pt x="1322" y="96"/>
                  <a:pt x="1233" y="0"/>
                </a:cubicBezTo>
                <a:cubicBezTo>
                  <a:pt x="1095" y="53"/>
                  <a:pt x="908" y="85"/>
                  <a:pt x="703" y="85"/>
                </a:cubicBezTo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25000">
                <a:schemeClr val="accent2">
                  <a:lumMod val="75000"/>
                </a:schemeClr>
              </a:gs>
              <a:gs pos="7500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ln w="12700">
            <a:gradFill flip="none" rotWithShape="1">
              <a:gsLst>
                <a:gs pos="25000">
                  <a:schemeClr val="accent2">
                    <a:lumMod val="75000"/>
                  </a:schemeClr>
                </a:gs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75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  <a:tileRect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59"/>
          <p:cNvSpPr>
            <a:spLocks/>
          </p:cNvSpPr>
          <p:nvPr/>
        </p:nvSpPr>
        <p:spPr bwMode="auto">
          <a:xfrm>
            <a:off x="917489" y="2861367"/>
            <a:ext cx="3271343" cy="968067"/>
          </a:xfrm>
          <a:custGeom>
            <a:avLst/>
            <a:gdLst>
              <a:gd name="T0" fmla="*/ 717 w 1437"/>
              <a:gd name="T1" fmla="*/ 71 h 425"/>
              <a:gd name="T2" fmla="*/ 11 w 1437"/>
              <a:gd name="T3" fmla="*/ 0 h 425"/>
              <a:gd name="T4" fmla="*/ 0 w 1437"/>
              <a:gd name="T5" fmla="*/ 119 h 425"/>
              <a:gd name="T6" fmla="*/ 55 w 1437"/>
              <a:gd name="T7" fmla="*/ 387 h 425"/>
              <a:gd name="T8" fmla="*/ 718 w 1437"/>
              <a:gd name="T9" fmla="*/ 425 h 425"/>
              <a:gd name="T10" fmla="*/ 1382 w 1437"/>
              <a:gd name="T11" fmla="*/ 387 h 425"/>
              <a:gd name="T12" fmla="*/ 1437 w 1437"/>
              <a:gd name="T13" fmla="*/ 119 h 425"/>
              <a:gd name="T14" fmla="*/ 1426 w 1437"/>
              <a:gd name="T15" fmla="*/ 0 h 425"/>
              <a:gd name="T16" fmla="*/ 717 w 1437"/>
              <a:gd name="T17" fmla="*/ 7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7" h="425">
                <a:moveTo>
                  <a:pt x="717" y="71"/>
                </a:moveTo>
                <a:cubicBezTo>
                  <a:pt x="462" y="71"/>
                  <a:pt x="222" y="45"/>
                  <a:pt x="11" y="0"/>
                </a:cubicBezTo>
                <a:cubicBezTo>
                  <a:pt x="4" y="39"/>
                  <a:pt x="0" y="79"/>
                  <a:pt x="0" y="119"/>
                </a:cubicBezTo>
                <a:cubicBezTo>
                  <a:pt x="0" y="214"/>
                  <a:pt x="20" y="304"/>
                  <a:pt x="55" y="387"/>
                </a:cubicBezTo>
                <a:cubicBezTo>
                  <a:pt x="265" y="412"/>
                  <a:pt x="488" y="425"/>
                  <a:pt x="718" y="425"/>
                </a:cubicBezTo>
                <a:cubicBezTo>
                  <a:pt x="949" y="425"/>
                  <a:pt x="1172" y="412"/>
                  <a:pt x="1382" y="387"/>
                </a:cubicBezTo>
                <a:cubicBezTo>
                  <a:pt x="1417" y="304"/>
                  <a:pt x="1437" y="214"/>
                  <a:pt x="1437" y="119"/>
                </a:cubicBezTo>
                <a:cubicBezTo>
                  <a:pt x="1437" y="79"/>
                  <a:pt x="1433" y="39"/>
                  <a:pt x="1426" y="0"/>
                </a:cubicBezTo>
                <a:cubicBezTo>
                  <a:pt x="1215" y="45"/>
                  <a:pt x="973" y="71"/>
                  <a:pt x="717" y="71"/>
                </a:cubicBezTo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7500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61"/>
          <p:cNvSpPr>
            <a:spLocks/>
          </p:cNvSpPr>
          <p:nvPr/>
        </p:nvSpPr>
        <p:spPr bwMode="auto">
          <a:xfrm>
            <a:off x="1563913" y="4604514"/>
            <a:ext cx="1967512" cy="717029"/>
          </a:xfrm>
          <a:custGeom>
            <a:avLst/>
            <a:gdLst>
              <a:gd name="T0" fmla="*/ 437 w 864"/>
              <a:gd name="T1" fmla="*/ 12 h 315"/>
              <a:gd name="T2" fmla="*/ 0 w 864"/>
              <a:gd name="T3" fmla="*/ 0 h 315"/>
              <a:gd name="T4" fmla="*/ 11 w 864"/>
              <a:gd name="T5" fmla="*/ 27 h 315"/>
              <a:gd name="T6" fmla="*/ 155 w 864"/>
              <a:gd name="T7" fmla="*/ 315 h 315"/>
              <a:gd name="T8" fmla="*/ 431 w 864"/>
              <a:gd name="T9" fmla="*/ 315 h 315"/>
              <a:gd name="T10" fmla="*/ 434 w 864"/>
              <a:gd name="T11" fmla="*/ 315 h 315"/>
              <a:gd name="T12" fmla="*/ 709 w 864"/>
              <a:gd name="T13" fmla="*/ 315 h 315"/>
              <a:gd name="T14" fmla="*/ 854 w 864"/>
              <a:gd name="T15" fmla="*/ 27 h 315"/>
              <a:gd name="T16" fmla="*/ 864 w 864"/>
              <a:gd name="T17" fmla="*/ 0 h 315"/>
              <a:gd name="T18" fmla="*/ 437 w 864"/>
              <a:gd name="T19" fmla="*/ 1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4" h="315">
                <a:moveTo>
                  <a:pt x="437" y="12"/>
                </a:moveTo>
                <a:cubicBezTo>
                  <a:pt x="289" y="12"/>
                  <a:pt x="143" y="8"/>
                  <a:pt x="0" y="0"/>
                </a:cubicBezTo>
                <a:cubicBezTo>
                  <a:pt x="4" y="9"/>
                  <a:pt x="8" y="18"/>
                  <a:pt x="11" y="27"/>
                </a:cubicBezTo>
                <a:cubicBezTo>
                  <a:pt x="52" y="145"/>
                  <a:pt x="50" y="315"/>
                  <a:pt x="155" y="315"/>
                </a:cubicBezTo>
                <a:cubicBezTo>
                  <a:pt x="431" y="315"/>
                  <a:pt x="431" y="315"/>
                  <a:pt x="431" y="315"/>
                </a:cubicBezTo>
                <a:cubicBezTo>
                  <a:pt x="434" y="315"/>
                  <a:pt x="434" y="315"/>
                  <a:pt x="434" y="315"/>
                </a:cubicBezTo>
                <a:cubicBezTo>
                  <a:pt x="709" y="315"/>
                  <a:pt x="709" y="315"/>
                  <a:pt x="709" y="315"/>
                </a:cubicBezTo>
                <a:cubicBezTo>
                  <a:pt x="814" y="315"/>
                  <a:pt x="812" y="145"/>
                  <a:pt x="854" y="27"/>
                </a:cubicBezTo>
                <a:cubicBezTo>
                  <a:pt x="857" y="18"/>
                  <a:pt x="860" y="9"/>
                  <a:pt x="864" y="0"/>
                </a:cubicBezTo>
                <a:cubicBezTo>
                  <a:pt x="724" y="8"/>
                  <a:pt x="582" y="12"/>
                  <a:pt x="437" y="1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5000">
                <a:schemeClr val="accent6">
                  <a:lumMod val="75000"/>
                </a:schemeClr>
              </a:gs>
              <a:gs pos="7500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 w="15875">
            <a:gradFill flip="none" rotWithShape="1">
              <a:gsLst>
                <a:gs pos="250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  <a:gs pos="7500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35140" y="2334416"/>
            <a:ext cx="40691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err="1" smtClean="0">
                <a:cs typeface="Arial" panose="020B0604020202020204" pitchFamily="34" charset="0"/>
              </a:rPr>
              <a:t>Entender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os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diferentes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tipos</a:t>
            </a:r>
            <a:r>
              <a:rPr lang="en-US" sz="1600" kern="0" dirty="0" smtClean="0">
                <a:cs typeface="Arial" panose="020B0604020202020204" pitchFamily="34" charset="0"/>
              </a:rPr>
              <a:t> de </a:t>
            </a:r>
            <a:r>
              <a:rPr lang="en-US" sz="1600" kern="0" dirty="0" err="1" smtClean="0">
                <a:cs typeface="Arial" panose="020B0604020202020204" pitchFamily="34" charset="0"/>
              </a:rPr>
              <a:t>revisão</a:t>
            </a:r>
            <a:r>
              <a:rPr lang="en-US" sz="1600" kern="0" dirty="0" smtClean="0">
                <a:cs typeface="Arial" panose="020B0604020202020204" pitchFamily="34" charset="0"/>
              </a:rPr>
              <a:t> de </a:t>
            </a:r>
            <a:r>
              <a:rPr lang="en-US" sz="1600" kern="0" dirty="0" err="1" smtClean="0">
                <a:cs typeface="Arial" panose="020B0604020202020204" pitchFamily="34" charset="0"/>
              </a:rPr>
              <a:t>literatura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8" name="TextBox 97"/>
          <p:cNvSpPr txBox="1"/>
          <p:nvPr/>
        </p:nvSpPr>
        <p:spPr>
          <a:xfrm>
            <a:off x="4097248" y="3755975"/>
            <a:ext cx="43070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err="1" smtClean="0">
                <a:cs typeface="Arial" panose="020B0604020202020204" pitchFamily="34" charset="0"/>
              </a:rPr>
              <a:t>Compreender</a:t>
            </a:r>
            <a:r>
              <a:rPr lang="en-US" sz="1600" kern="0" dirty="0" smtClean="0">
                <a:cs typeface="Arial" panose="020B0604020202020204" pitchFamily="34" charset="0"/>
              </a:rPr>
              <a:t> o </a:t>
            </a:r>
            <a:r>
              <a:rPr lang="en-US" sz="1600" kern="0" dirty="0" err="1" smtClean="0">
                <a:cs typeface="Arial" panose="020B0604020202020204" pitchFamily="34" charset="0"/>
              </a:rPr>
              <a:t>processo</a:t>
            </a:r>
            <a:r>
              <a:rPr lang="en-US" sz="1600" kern="0" dirty="0">
                <a:cs typeface="Arial" panose="020B0604020202020204" pitchFamily="34" charset="0"/>
              </a:rPr>
              <a:t> </a:t>
            </a:r>
            <a:r>
              <a:rPr lang="en-US" sz="1600" kern="0" dirty="0" smtClean="0">
                <a:cs typeface="Arial" panose="020B0604020202020204" pitchFamily="34" charset="0"/>
              </a:rPr>
              <a:t>de </a:t>
            </a:r>
            <a:r>
              <a:rPr lang="en-US" sz="1600" kern="0" dirty="0" err="1" smtClean="0">
                <a:cs typeface="Arial" panose="020B0604020202020204" pitchFamily="34" charset="0"/>
              </a:rPr>
              <a:t>revisão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bibliográfica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como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elemento</a:t>
            </a:r>
            <a:r>
              <a:rPr lang="en-US" sz="1600" kern="0" dirty="0">
                <a:cs typeface="Arial" panose="020B0604020202020204" pitchFamily="34" charset="0"/>
              </a:rPr>
              <a:t> </a:t>
            </a:r>
            <a:r>
              <a:rPr lang="en-US" sz="1600" kern="0" dirty="0" smtClean="0">
                <a:cs typeface="Arial" panose="020B0604020202020204" pitchFamily="34" charset="0"/>
              </a:rPr>
              <a:t>fundamental a </a:t>
            </a:r>
            <a:r>
              <a:rPr lang="en-US" sz="1600" kern="0" dirty="0" err="1" smtClean="0">
                <a:cs typeface="Arial" panose="020B0604020202020204" pitchFamily="34" charset="0"/>
              </a:rPr>
              <a:t>pesquisa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69" name="TextBox 98"/>
          <p:cNvSpPr txBox="1"/>
          <p:nvPr/>
        </p:nvSpPr>
        <p:spPr>
          <a:xfrm>
            <a:off x="3731624" y="4652933"/>
            <a:ext cx="40691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err="1" smtClean="0">
                <a:cs typeface="Arial" panose="020B0604020202020204" pitchFamily="34" charset="0"/>
              </a:rPr>
              <a:t>Introduzir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elementos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importantes</a:t>
            </a:r>
            <a:r>
              <a:rPr lang="en-US" sz="1600" kern="0" dirty="0" smtClean="0">
                <a:cs typeface="Arial" panose="020B0604020202020204" pitchFamily="34" charset="0"/>
              </a:rPr>
              <a:t> para a </a:t>
            </a:r>
            <a:r>
              <a:rPr lang="en-US" sz="1600" kern="0" dirty="0" err="1" smtClean="0">
                <a:cs typeface="Arial" panose="020B0604020202020204" pitchFamily="34" charset="0"/>
              </a:rPr>
              <a:t>metanálise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074194"/>
            <a:ext cx="38409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err="1" smtClean="0">
                <a:cs typeface="Arial" panose="020B0604020202020204" pitchFamily="34" charset="0"/>
              </a:rPr>
              <a:t>Discutir</a:t>
            </a:r>
            <a:r>
              <a:rPr lang="en-US" sz="1600" kern="0" dirty="0" smtClean="0">
                <a:cs typeface="Arial" panose="020B0604020202020204" pitchFamily="34" charset="0"/>
              </a:rPr>
              <a:t> a </a:t>
            </a:r>
            <a:r>
              <a:rPr lang="en-US" sz="1600" kern="0" dirty="0" err="1" smtClean="0">
                <a:cs typeface="Arial" panose="020B0604020202020204" pitchFamily="34" charset="0"/>
              </a:rPr>
              <a:t>importância</a:t>
            </a:r>
            <a:r>
              <a:rPr lang="en-US" sz="1600" kern="0" dirty="0" smtClean="0">
                <a:cs typeface="Arial" panose="020B0604020202020204" pitchFamily="34" charset="0"/>
              </a:rPr>
              <a:t> das </a:t>
            </a:r>
            <a:r>
              <a:rPr lang="en-US" sz="1600" kern="0" dirty="0" err="1" smtClean="0">
                <a:cs typeface="Arial" panose="020B0604020202020204" pitchFamily="34" charset="0"/>
              </a:rPr>
              <a:t>revisões</a:t>
            </a:r>
            <a:r>
              <a:rPr lang="en-US" sz="1600" kern="0" dirty="0" smtClean="0">
                <a:cs typeface="Arial" panose="020B0604020202020204" pitchFamily="34" charset="0"/>
              </a:rPr>
              <a:t> para </a:t>
            </a:r>
            <a:r>
              <a:rPr lang="en-US" sz="1600" kern="0" dirty="0" err="1" smtClean="0">
                <a:cs typeface="Arial" panose="020B0604020202020204" pitchFamily="34" charset="0"/>
              </a:rPr>
              <a:t>tomada</a:t>
            </a:r>
            <a:r>
              <a:rPr lang="en-US" sz="1600" kern="0" dirty="0" smtClean="0">
                <a:cs typeface="Arial" panose="020B0604020202020204" pitchFamily="34" charset="0"/>
              </a:rPr>
              <a:t> de </a:t>
            </a:r>
            <a:r>
              <a:rPr lang="en-US" sz="1600" kern="0" dirty="0" err="1" smtClean="0">
                <a:cs typeface="Arial" panose="020B0604020202020204" pitchFamily="34" charset="0"/>
              </a:rPr>
              <a:t>decisão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clínica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596206"/>
            <a:ext cx="51180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err="1" smtClean="0">
                <a:cs typeface="Arial" panose="020B0604020202020204" pitchFamily="34" charset="0"/>
              </a:rPr>
              <a:t>Compreender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conceitos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básicos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cs typeface="Arial" panose="020B0604020202020204" pitchFamily="34" charset="0"/>
              </a:rPr>
              <a:t>relativos</a:t>
            </a:r>
            <a:r>
              <a:rPr lang="en-US" sz="1600" kern="0" dirty="0" smtClean="0">
                <a:cs typeface="Arial" panose="020B0604020202020204" pitchFamily="34" charset="0"/>
              </a:rPr>
              <a:t> a </a:t>
            </a:r>
            <a:r>
              <a:rPr lang="en-US" sz="1600" kern="0" dirty="0" err="1" smtClean="0">
                <a:cs typeface="Arial" panose="020B0604020202020204" pitchFamily="34" charset="0"/>
              </a:rPr>
              <a:t>revisão</a:t>
            </a:r>
            <a:r>
              <a:rPr lang="en-US" sz="1600" kern="0" dirty="0" smtClean="0">
                <a:cs typeface="Arial" panose="020B0604020202020204" pitchFamily="34" charset="0"/>
              </a:rPr>
              <a:t> de </a:t>
            </a:r>
            <a:r>
              <a:rPr lang="en-US" sz="1600" kern="0" dirty="0" err="1" smtClean="0">
                <a:cs typeface="Arial" panose="020B0604020202020204" pitchFamily="34" charset="0"/>
              </a:rPr>
              <a:t>literatura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Análise estatística</a:t>
            </a:r>
            <a:endParaRPr lang="pt-BR" dirty="0">
              <a:latin typeface="+mn-lt"/>
            </a:endParaRPr>
          </a:p>
        </p:txBody>
      </p:sp>
      <p:sp>
        <p:nvSpPr>
          <p:cNvPr id="4" name="AutoShape 4" descr="http://lh5.ggpht.com/-8SfE-O6UAUk/UJklfoxZ5NI/AAAAAAAAAlo/ZMmYCMv3AOI/ForestPlot-RelRisk5.gif?imgmax=8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4305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41" y="1600200"/>
            <a:ext cx="8773948" cy="44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1"/>
          <p:cNvSpPr>
            <a:spLocks noGrp="1"/>
          </p:cNvSpPr>
          <p:nvPr>
            <p:ph idx="1"/>
          </p:nvPr>
        </p:nvSpPr>
        <p:spPr>
          <a:xfrm>
            <a:off x="239184" y="549276"/>
            <a:ext cx="11582400" cy="5688013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3200" dirty="0" smtClean="0">
                <a:cs typeface="Times New Roman" pitchFamily="18" charset="0"/>
              </a:rPr>
              <a:t>Como melhorar o planejamento, execução e apresentação da informação em estudos de revisão sistemática?</a:t>
            </a:r>
          </a:p>
          <a:p>
            <a:endParaRPr lang="pt-BR" altLang="pt-BR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8275"/>
            <a:ext cx="120523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842" y="685800"/>
            <a:ext cx="11446042" cy="5900237"/>
          </a:xfrm>
        </p:spPr>
        <p:txBody>
          <a:bodyPr/>
          <a:lstStyle/>
          <a:p>
            <a:pPr marL="0" indent="0">
              <a:buNone/>
            </a:pPr>
            <a:r>
              <a:rPr lang="pt-BR" sz="4400" dirty="0" smtClean="0">
                <a:latin typeface="Myriad Pro (Corpo)"/>
              </a:rPr>
              <a:t>Existe clareza sobre a definição de revisões de literatura ?</a:t>
            </a:r>
            <a:endParaRPr lang="pt-BR" sz="4400" dirty="0">
              <a:latin typeface="Myriad Pro (Corpo)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674" y="2562726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  <a:r>
              <a:rPr lang="pt-BR" dirty="0" smtClean="0"/>
              <a:t>evantamento </a:t>
            </a:r>
            <a:r>
              <a:rPr lang="pt-BR" dirty="0"/>
              <a:t>bibliográfico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900737" y="5165558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Revisão narrativa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6431" y="5165558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Estado da arte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94874" y="3741821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95047" y="3926487"/>
            <a:ext cx="253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Estudo </a:t>
            </a:r>
            <a:r>
              <a:rPr lang="pt-BR" dirty="0" err="1" smtClean="0"/>
              <a:t>bibliométrico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35780" y="2345794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Revisão sistemática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07305" y="3372489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Revisão integrativa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8862" y="5659580"/>
            <a:ext cx="32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Metassumarização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98468" y="6208295"/>
            <a:ext cx="381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Síntese de evidências qualitativas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8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66825"/>
            <a:ext cx="108394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Referências bibliográficas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431800" y="1443789"/>
            <a:ext cx="10480842" cy="4937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>
              <a:buNone/>
              <a:defRPr/>
            </a:pPr>
            <a:r>
              <a:rPr lang="pt-BR" dirty="0">
                <a:cs typeface="Times New Roman" pitchFamily="18" charset="0"/>
              </a:rPr>
              <a:t>Medronho RA, Bloch KV, Luiz RR, Werneck GL. Epidemiologia. Editora Atheneu; 2º </a:t>
            </a:r>
            <a:r>
              <a:rPr lang="pt-BR" dirty="0" smtClean="0">
                <a:cs typeface="Times New Roman" pitchFamily="18" charset="0"/>
              </a:rPr>
              <a:t>edição</a:t>
            </a:r>
          </a:p>
          <a:p>
            <a:pPr marL="392113" lvl="1" indent="0">
              <a:buNone/>
              <a:defRPr/>
            </a:pPr>
            <a:endParaRPr lang="pt-BR" dirty="0" smtClean="0">
              <a:cs typeface="Times New Roman" pitchFamily="18" charset="0"/>
            </a:endParaRPr>
          </a:p>
          <a:p>
            <a:pPr marL="392113" lvl="1" indent="0">
              <a:buNone/>
              <a:defRPr/>
            </a:pPr>
            <a:r>
              <a:rPr lang="pt-BR" dirty="0" smtClean="0">
                <a:cs typeface="Times New Roman" pitchFamily="18" charset="0"/>
              </a:rPr>
              <a:t>Biblioteca Prof. Paulo de Carvalho Matos. Faculdade de Ciências Agronômicas, UNESP – Botucatu. 2015</a:t>
            </a:r>
          </a:p>
          <a:p>
            <a:pPr marL="392113" lvl="1" indent="0">
              <a:buNone/>
              <a:defRPr/>
            </a:pPr>
            <a:endParaRPr lang="pt-BR" dirty="0" smtClean="0">
              <a:cs typeface="Times New Roman" pitchFamily="18" charset="0"/>
            </a:endParaRPr>
          </a:p>
          <a:p>
            <a:pPr marL="392113" lvl="1" indent="0">
              <a:buNone/>
              <a:defRPr/>
            </a:pPr>
            <a:r>
              <a:rPr lang="pt-BR" dirty="0" smtClean="0">
                <a:cs typeface="Times New Roman" pitchFamily="18" charset="0"/>
                <a:hlinkClick r:id="rId2"/>
              </a:rPr>
              <a:t>http</a:t>
            </a:r>
            <a:r>
              <a:rPr lang="pt-BR" dirty="0">
                <a:cs typeface="Times New Roman" pitchFamily="18" charset="0"/>
                <a:hlinkClick r:id="rId2"/>
              </a:rPr>
              <a:t>://</a:t>
            </a:r>
            <a:r>
              <a:rPr lang="pt-BR" dirty="0" smtClean="0">
                <a:cs typeface="Times New Roman" pitchFamily="18" charset="0"/>
                <a:hlinkClick r:id="rId2"/>
              </a:rPr>
              <a:t>www.portaleducacao.com.br/educacao/artigos/48764/referencias-bibliograficas-tiradas-na-internet-como-colocar-no-trabalho</a:t>
            </a:r>
            <a:r>
              <a:rPr lang="pt-BR" dirty="0" smtClean="0">
                <a:cs typeface="Times New Roman" pitchFamily="18" charset="0"/>
              </a:rPr>
              <a:t> Acessado em 15 de março de 2016.</a:t>
            </a:r>
            <a:endParaRPr lang="pt-BR" dirty="0">
              <a:cs typeface="Times New Roman" pitchFamily="18" charset="0"/>
            </a:endParaRPr>
          </a:p>
          <a:p>
            <a:pPr marL="392113" lvl="1" indent="0">
              <a:buNone/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593725" indent="-457200">
              <a:defRPr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6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0"/>
          <p:cNvSpPr>
            <a:spLocks/>
          </p:cNvSpPr>
          <p:nvPr/>
        </p:nvSpPr>
        <p:spPr bwMode="auto">
          <a:xfrm>
            <a:off x="2404890" y="6619097"/>
            <a:ext cx="287126" cy="34518"/>
          </a:xfrm>
          <a:custGeom>
            <a:avLst/>
            <a:gdLst>
              <a:gd name="T0" fmla="*/ 0 w 131"/>
              <a:gd name="T1" fmla="*/ 0 h 16"/>
              <a:gd name="T2" fmla="*/ 0 w 131"/>
              <a:gd name="T3" fmla="*/ 10 h 16"/>
              <a:gd name="T4" fmla="*/ 10 w 131"/>
              <a:gd name="T5" fmla="*/ 12 h 16"/>
              <a:gd name="T6" fmla="*/ 4 w 131"/>
              <a:gd name="T7" fmla="*/ 14 h 16"/>
              <a:gd name="T8" fmla="*/ 61 w 131"/>
              <a:gd name="T9" fmla="*/ 16 h 16"/>
              <a:gd name="T10" fmla="*/ 120 w 131"/>
              <a:gd name="T11" fmla="*/ 14 h 16"/>
              <a:gd name="T12" fmla="*/ 116 w 131"/>
              <a:gd name="T13" fmla="*/ 12 h 16"/>
              <a:gd name="T14" fmla="*/ 130 w 131"/>
              <a:gd name="T15" fmla="*/ 10 h 16"/>
              <a:gd name="T16" fmla="*/ 130 w 131"/>
              <a:gd name="T17" fmla="*/ 0 h 16"/>
              <a:gd name="T18" fmla="*/ 0 w 131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3" y="12"/>
                  <a:pt x="10" y="12"/>
                </a:cubicBezTo>
                <a:cubicBezTo>
                  <a:pt x="6" y="13"/>
                  <a:pt x="4" y="13"/>
                  <a:pt x="4" y="14"/>
                </a:cubicBezTo>
                <a:cubicBezTo>
                  <a:pt x="4" y="16"/>
                  <a:pt x="29" y="16"/>
                  <a:pt x="61" y="16"/>
                </a:cubicBezTo>
                <a:cubicBezTo>
                  <a:pt x="93" y="16"/>
                  <a:pt x="120" y="16"/>
                  <a:pt x="120" y="14"/>
                </a:cubicBezTo>
                <a:cubicBezTo>
                  <a:pt x="120" y="13"/>
                  <a:pt x="118" y="13"/>
                  <a:pt x="116" y="12"/>
                </a:cubicBezTo>
                <a:cubicBezTo>
                  <a:pt x="126" y="12"/>
                  <a:pt x="130" y="12"/>
                  <a:pt x="130" y="1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0" y="0"/>
                  <a:pt x="0" y="0"/>
                </a:cubicBezTo>
                <a:close/>
              </a:path>
            </a:pathLst>
          </a:custGeom>
          <a:solidFill>
            <a:srgbClr val="3135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3.bp.blogspot.com/-PvkcNbeH_nU/VjoNxExJACI/AAAAAAAAA3s/JTqJAaSQbnU/s1600/pic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6" y="219635"/>
            <a:ext cx="11489248" cy="64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ixaDeTexto 71"/>
          <p:cNvSpPr txBox="1"/>
          <p:nvPr/>
        </p:nvSpPr>
        <p:spPr>
          <a:xfrm>
            <a:off x="4530301" y="6464906"/>
            <a:ext cx="751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http://laboratoriobioestatistica.blogspot.com.br/2015/11/perguntas-frequentes-em-bioestatistica.html</a:t>
            </a:r>
          </a:p>
        </p:txBody>
      </p:sp>
    </p:spTree>
    <p:extLst>
      <p:ext uri="{BB962C8B-B14F-4D97-AF65-F5344CB8AC3E}">
        <p14:creationId xmlns:p14="http://schemas.microsoft.com/office/powerpoint/2010/main" val="7305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0"/>
          <p:cNvSpPr>
            <a:spLocks/>
          </p:cNvSpPr>
          <p:nvPr/>
        </p:nvSpPr>
        <p:spPr bwMode="auto">
          <a:xfrm>
            <a:off x="2404890" y="6619097"/>
            <a:ext cx="287126" cy="34518"/>
          </a:xfrm>
          <a:custGeom>
            <a:avLst/>
            <a:gdLst>
              <a:gd name="T0" fmla="*/ 0 w 131"/>
              <a:gd name="T1" fmla="*/ 0 h 16"/>
              <a:gd name="T2" fmla="*/ 0 w 131"/>
              <a:gd name="T3" fmla="*/ 10 h 16"/>
              <a:gd name="T4" fmla="*/ 10 w 131"/>
              <a:gd name="T5" fmla="*/ 12 h 16"/>
              <a:gd name="T6" fmla="*/ 4 w 131"/>
              <a:gd name="T7" fmla="*/ 14 h 16"/>
              <a:gd name="T8" fmla="*/ 61 w 131"/>
              <a:gd name="T9" fmla="*/ 16 h 16"/>
              <a:gd name="T10" fmla="*/ 120 w 131"/>
              <a:gd name="T11" fmla="*/ 14 h 16"/>
              <a:gd name="T12" fmla="*/ 116 w 131"/>
              <a:gd name="T13" fmla="*/ 12 h 16"/>
              <a:gd name="T14" fmla="*/ 130 w 131"/>
              <a:gd name="T15" fmla="*/ 10 h 16"/>
              <a:gd name="T16" fmla="*/ 130 w 131"/>
              <a:gd name="T17" fmla="*/ 0 h 16"/>
              <a:gd name="T18" fmla="*/ 0 w 131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3" y="12"/>
                  <a:pt x="10" y="12"/>
                </a:cubicBezTo>
                <a:cubicBezTo>
                  <a:pt x="6" y="13"/>
                  <a:pt x="4" y="13"/>
                  <a:pt x="4" y="14"/>
                </a:cubicBezTo>
                <a:cubicBezTo>
                  <a:pt x="4" y="16"/>
                  <a:pt x="29" y="16"/>
                  <a:pt x="61" y="16"/>
                </a:cubicBezTo>
                <a:cubicBezTo>
                  <a:pt x="93" y="16"/>
                  <a:pt x="120" y="16"/>
                  <a:pt x="120" y="14"/>
                </a:cubicBezTo>
                <a:cubicBezTo>
                  <a:pt x="120" y="13"/>
                  <a:pt x="118" y="13"/>
                  <a:pt x="116" y="12"/>
                </a:cubicBezTo>
                <a:cubicBezTo>
                  <a:pt x="126" y="12"/>
                  <a:pt x="130" y="12"/>
                  <a:pt x="130" y="1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0" y="0"/>
                  <a:pt x="0" y="0"/>
                </a:cubicBezTo>
                <a:close/>
              </a:path>
            </a:pathLst>
          </a:custGeom>
          <a:solidFill>
            <a:srgbClr val="3135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scielo.br/img/revistas/reeusp/v45n5/a33fig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2970"/>
            <a:ext cx="11924130" cy="64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" y="586855"/>
            <a:ext cx="12005188" cy="576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22299" y="6350470"/>
            <a:ext cx="504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http://www.scielo.br/pdf/ape/v20n2/a01v20n2.pdf</a:t>
            </a:r>
          </a:p>
        </p:txBody>
      </p:sp>
    </p:spTree>
    <p:extLst>
      <p:ext uri="{BB962C8B-B14F-4D97-AF65-F5344CB8AC3E}">
        <p14:creationId xmlns:p14="http://schemas.microsoft.com/office/powerpoint/2010/main" val="16960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1" y="1201924"/>
            <a:ext cx="10688003" cy="478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744579" y="4836695"/>
            <a:ext cx="8831179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788682" y="5097379"/>
            <a:ext cx="7092002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2"/>
          <p:cNvSpPr/>
          <p:nvPr/>
        </p:nvSpPr>
        <p:spPr>
          <a:xfrm>
            <a:off x="-460631" y="6603406"/>
            <a:ext cx="6258977" cy="5218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1" y="952532"/>
            <a:ext cx="10739437" cy="546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Conector reto 71"/>
          <p:cNvCxnSpPr/>
          <p:nvPr/>
        </p:nvCxnSpPr>
        <p:spPr>
          <a:xfrm>
            <a:off x="2843404" y="5212600"/>
            <a:ext cx="44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www.smartloving.org/wp-content/uploads/2013/04/Marital-Misinterpre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70" y="722272"/>
            <a:ext cx="5980530" cy="53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77130" y="6240254"/>
            <a:ext cx="4779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https://www.smartloving.org/wp-content/uploads/2013/04/</a:t>
            </a:r>
          </a:p>
        </p:txBody>
      </p:sp>
    </p:spTree>
    <p:extLst>
      <p:ext uri="{BB962C8B-B14F-4D97-AF65-F5344CB8AC3E}">
        <p14:creationId xmlns:p14="http://schemas.microsoft.com/office/powerpoint/2010/main" val="13583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/>
          <p:cNvSpPr>
            <a:spLocks/>
          </p:cNvSpPr>
          <p:nvPr/>
        </p:nvSpPr>
        <p:spPr bwMode="auto">
          <a:xfrm>
            <a:off x="3134471" y="2255737"/>
            <a:ext cx="2890079" cy="742133"/>
          </a:xfrm>
          <a:custGeom>
            <a:avLst/>
            <a:gdLst>
              <a:gd name="T0" fmla="*/ 1842 w 1842"/>
              <a:gd name="T1" fmla="*/ 235 h 473"/>
              <a:gd name="T2" fmla="*/ 1707 w 1842"/>
              <a:gd name="T3" fmla="*/ 0 h 473"/>
              <a:gd name="T4" fmla="*/ 1436 w 1842"/>
              <a:gd name="T5" fmla="*/ 0 h 473"/>
              <a:gd name="T6" fmla="*/ 0 w 1842"/>
              <a:gd name="T7" fmla="*/ 3 h 473"/>
              <a:gd name="T8" fmla="*/ 0 w 1842"/>
              <a:gd name="T9" fmla="*/ 473 h 473"/>
              <a:gd name="T10" fmla="*/ 1604 w 1842"/>
              <a:gd name="T11" fmla="*/ 469 h 473"/>
              <a:gd name="T12" fmla="*/ 1707 w 1842"/>
              <a:gd name="T13" fmla="*/ 469 h 473"/>
              <a:gd name="T14" fmla="*/ 1842 w 1842"/>
              <a:gd name="T15" fmla="*/ 23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2" h="473">
                <a:moveTo>
                  <a:pt x="1842" y="235"/>
                </a:moveTo>
                <a:lnTo>
                  <a:pt x="1707" y="0"/>
                </a:lnTo>
                <a:lnTo>
                  <a:pt x="1436" y="0"/>
                </a:lnTo>
                <a:lnTo>
                  <a:pt x="0" y="3"/>
                </a:lnTo>
                <a:lnTo>
                  <a:pt x="0" y="473"/>
                </a:lnTo>
                <a:lnTo>
                  <a:pt x="1604" y="469"/>
                </a:lnTo>
                <a:lnTo>
                  <a:pt x="1707" y="469"/>
                </a:lnTo>
                <a:lnTo>
                  <a:pt x="1842" y="235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0"/>
          <p:cNvSpPr>
            <a:spLocks/>
          </p:cNvSpPr>
          <p:nvPr/>
        </p:nvSpPr>
        <p:spPr bwMode="auto">
          <a:xfrm>
            <a:off x="4154315" y="2855090"/>
            <a:ext cx="9414" cy="7846"/>
          </a:xfrm>
          <a:custGeom>
            <a:avLst/>
            <a:gdLst>
              <a:gd name="T0" fmla="*/ 4 w 4"/>
              <a:gd name="T1" fmla="*/ 3 h 4"/>
              <a:gd name="T2" fmla="*/ 0 w 4"/>
              <a:gd name="T3" fmla="*/ 0 h 4"/>
              <a:gd name="T4" fmla="*/ 0 w 4"/>
              <a:gd name="T5" fmla="*/ 4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lnTo>
                  <a:pt x="4" y="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2332815" y="4725489"/>
            <a:ext cx="475079" cy="475079"/>
          </a:xfrm>
          <a:custGeom>
            <a:avLst/>
            <a:gdLst>
              <a:gd name="T0" fmla="*/ 2626 w 3517"/>
              <a:gd name="T1" fmla="*/ 2260 h 3518"/>
              <a:gd name="T2" fmla="*/ 3015 w 3517"/>
              <a:gd name="T3" fmla="*/ 2649 h 3518"/>
              <a:gd name="T4" fmla="*/ 3074 w 3517"/>
              <a:gd name="T5" fmla="*/ 2773 h 3518"/>
              <a:gd name="T6" fmla="*/ 2967 w 3517"/>
              <a:gd name="T7" fmla="*/ 2858 h 3518"/>
              <a:gd name="T8" fmla="*/ 2428 w 3517"/>
              <a:gd name="T9" fmla="*/ 2797 h 3518"/>
              <a:gd name="T10" fmla="*/ 2442 w 3517"/>
              <a:gd name="T11" fmla="*/ 2240 h 3518"/>
              <a:gd name="T12" fmla="*/ 2570 w 3517"/>
              <a:gd name="T13" fmla="*/ 1982 h 3518"/>
              <a:gd name="T14" fmla="*/ 2219 w 3517"/>
              <a:gd name="T15" fmla="*/ 2129 h 3518"/>
              <a:gd name="T16" fmla="*/ 2008 w 3517"/>
              <a:gd name="T17" fmla="*/ 2443 h 3518"/>
              <a:gd name="T18" fmla="*/ 2008 w 3517"/>
              <a:gd name="T19" fmla="*/ 2834 h 3518"/>
              <a:gd name="T20" fmla="*/ 2219 w 3517"/>
              <a:gd name="T21" fmla="*/ 3146 h 3518"/>
              <a:gd name="T22" fmla="*/ 2570 w 3517"/>
              <a:gd name="T23" fmla="*/ 3294 h 3518"/>
              <a:gd name="T24" fmla="*/ 2951 w 3517"/>
              <a:gd name="T25" fmla="*/ 3218 h 3518"/>
              <a:gd name="T26" fmla="*/ 3217 w 3517"/>
              <a:gd name="T27" fmla="*/ 2952 h 3518"/>
              <a:gd name="T28" fmla="*/ 3293 w 3517"/>
              <a:gd name="T29" fmla="*/ 2571 h 3518"/>
              <a:gd name="T30" fmla="*/ 3146 w 3517"/>
              <a:gd name="T31" fmla="*/ 2219 h 3518"/>
              <a:gd name="T32" fmla="*/ 2834 w 3517"/>
              <a:gd name="T33" fmla="*/ 2009 h 3518"/>
              <a:gd name="T34" fmla="*/ 1539 w 3517"/>
              <a:gd name="T35" fmla="*/ 2418 h 3518"/>
              <a:gd name="T36" fmla="*/ 439 w 3517"/>
              <a:gd name="T37" fmla="*/ 2418 h 3518"/>
              <a:gd name="T38" fmla="*/ 2929 w 3517"/>
              <a:gd name="T39" fmla="*/ 1809 h 3518"/>
              <a:gd name="T40" fmla="*/ 3284 w 3517"/>
              <a:gd name="T41" fmla="*/ 2042 h 3518"/>
              <a:gd name="T42" fmla="*/ 3488 w 3517"/>
              <a:gd name="T43" fmla="*/ 2416 h 3518"/>
              <a:gd name="T44" fmla="*/ 3488 w 3517"/>
              <a:gd name="T45" fmla="*/ 2860 h 3518"/>
              <a:gd name="T46" fmla="*/ 3284 w 3517"/>
              <a:gd name="T47" fmla="*/ 3234 h 3518"/>
              <a:gd name="T48" fmla="*/ 2929 w 3517"/>
              <a:gd name="T49" fmla="*/ 3468 h 3518"/>
              <a:gd name="T50" fmla="*/ 2487 w 3517"/>
              <a:gd name="T51" fmla="*/ 3505 h 3518"/>
              <a:gd name="T52" fmla="*/ 2096 w 3517"/>
              <a:gd name="T53" fmla="*/ 3330 h 3518"/>
              <a:gd name="T54" fmla="*/ 1835 w 3517"/>
              <a:gd name="T55" fmla="*/ 2997 h 3518"/>
              <a:gd name="T56" fmla="*/ 1761 w 3517"/>
              <a:gd name="T57" fmla="*/ 2563 h 3518"/>
              <a:gd name="T58" fmla="*/ 1903 w 3517"/>
              <a:gd name="T59" fmla="*/ 2154 h 3518"/>
              <a:gd name="T60" fmla="*/ 2214 w 3517"/>
              <a:gd name="T61" fmla="*/ 1867 h 3518"/>
              <a:gd name="T62" fmla="*/ 2638 w 3517"/>
              <a:gd name="T63" fmla="*/ 1759 h 3518"/>
              <a:gd name="T64" fmla="*/ 1099 w 3517"/>
              <a:gd name="T65" fmla="*/ 1320 h 3518"/>
              <a:gd name="T66" fmla="*/ 879 w 3517"/>
              <a:gd name="T67" fmla="*/ 1320 h 3518"/>
              <a:gd name="T68" fmla="*/ 329 w 3517"/>
              <a:gd name="T69" fmla="*/ 550 h 3518"/>
              <a:gd name="T70" fmla="*/ 420 w 3517"/>
              <a:gd name="T71" fmla="*/ 727 h 3518"/>
              <a:gd name="T72" fmla="*/ 619 w 3517"/>
              <a:gd name="T73" fmla="*/ 758 h 3518"/>
              <a:gd name="T74" fmla="*/ 758 w 3517"/>
              <a:gd name="T75" fmla="*/ 619 h 3518"/>
              <a:gd name="T76" fmla="*/ 2090 w 3517"/>
              <a:gd name="T77" fmla="*/ 585 h 3518"/>
              <a:gd name="T78" fmla="*/ 2207 w 3517"/>
              <a:gd name="T79" fmla="*/ 746 h 3518"/>
              <a:gd name="T80" fmla="*/ 2409 w 3517"/>
              <a:gd name="T81" fmla="*/ 746 h 3518"/>
              <a:gd name="T82" fmla="*/ 2525 w 3517"/>
              <a:gd name="T83" fmla="*/ 585 h 3518"/>
              <a:gd name="T84" fmla="*/ 2729 w 3517"/>
              <a:gd name="T85" fmla="*/ 468 h 3518"/>
              <a:gd name="T86" fmla="*/ 2854 w 3517"/>
              <a:gd name="T87" fmla="*/ 643 h 3518"/>
              <a:gd name="T88" fmla="*/ 220 w 3517"/>
              <a:gd name="T89" fmla="*/ 2616 h 3518"/>
              <a:gd name="T90" fmla="*/ 238 w 3517"/>
              <a:gd name="T91" fmla="*/ 2858 h 3518"/>
              <a:gd name="T92" fmla="*/ 46 w 3517"/>
              <a:gd name="T93" fmla="*/ 2759 h 3518"/>
              <a:gd name="T94" fmla="*/ 3 w 3517"/>
              <a:gd name="T95" fmla="*/ 643 h 3518"/>
              <a:gd name="T96" fmla="*/ 128 w 3517"/>
              <a:gd name="T97" fmla="*/ 468 h 3518"/>
              <a:gd name="T98" fmla="*/ 2356 w 3517"/>
              <a:gd name="T99" fmla="*/ 12 h 3518"/>
              <a:gd name="T100" fmla="*/ 2418 w 3517"/>
              <a:gd name="T101" fmla="*/ 550 h 3518"/>
              <a:gd name="T102" fmla="*/ 2333 w 3517"/>
              <a:gd name="T103" fmla="*/ 657 h 3518"/>
              <a:gd name="T104" fmla="*/ 2209 w 3517"/>
              <a:gd name="T105" fmla="*/ 598 h 3518"/>
              <a:gd name="T106" fmla="*/ 2222 w 3517"/>
              <a:gd name="T107" fmla="*/ 42 h 3518"/>
              <a:gd name="T108" fmla="*/ 574 w 3517"/>
              <a:gd name="T109" fmla="*/ 3 h 3518"/>
              <a:gd name="T110" fmla="*/ 660 w 3517"/>
              <a:gd name="T111" fmla="*/ 110 h 3518"/>
              <a:gd name="T112" fmla="*/ 598 w 3517"/>
              <a:gd name="T113" fmla="*/ 648 h 3518"/>
              <a:gd name="T114" fmla="*/ 464 w 3517"/>
              <a:gd name="T115" fmla="*/ 618 h 3518"/>
              <a:gd name="T116" fmla="*/ 451 w 3517"/>
              <a:gd name="T117" fmla="*/ 6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7" h="3518">
                <a:moveTo>
                  <a:pt x="2528" y="2199"/>
                </a:moveTo>
                <a:lnTo>
                  <a:pt x="2552" y="2201"/>
                </a:lnTo>
                <a:lnTo>
                  <a:pt x="2576" y="2210"/>
                </a:lnTo>
                <a:lnTo>
                  <a:pt x="2596" y="2222"/>
                </a:lnTo>
                <a:lnTo>
                  <a:pt x="2613" y="2240"/>
                </a:lnTo>
                <a:lnTo>
                  <a:pt x="2626" y="2260"/>
                </a:lnTo>
                <a:lnTo>
                  <a:pt x="2635" y="2283"/>
                </a:lnTo>
                <a:lnTo>
                  <a:pt x="2638" y="2308"/>
                </a:lnTo>
                <a:lnTo>
                  <a:pt x="2638" y="2638"/>
                </a:lnTo>
                <a:lnTo>
                  <a:pt x="2967" y="2638"/>
                </a:lnTo>
                <a:lnTo>
                  <a:pt x="2992" y="2641"/>
                </a:lnTo>
                <a:lnTo>
                  <a:pt x="3015" y="2649"/>
                </a:lnTo>
                <a:lnTo>
                  <a:pt x="3036" y="2662"/>
                </a:lnTo>
                <a:lnTo>
                  <a:pt x="3053" y="2679"/>
                </a:lnTo>
                <a:lnTo>
                  <a:pt x="3066" y="2699"/>
                </a:lnTo>
                <a:lnTo>
                  <a:pt x="3074" y="2723"/>
                </a:lnTo>
                <a:lnTo>
                  <a:pt x="3077" y="2749"/>
                </a:lnTo>
                <a:lnTo>
                  <a:pt x="3074" y="2773"/>
                </a:lnTo>
                <a:lnTo>
                  <a:pt x="3066" y="2797"/>
                </a:lnTo>
                <a:lnTo>
                  <a:pt x="3053" y="2817"/>
                </a:lnTo>
                <a:lnTo>
                  <a:pt x="3036" y="2834"/>
                </a:lnTo>
                <a:lnTo>
                  <a:pt x="3015" y="2847"/>
                </a:lnTo>
                <a:lnTo>
                  <a:pt x="2992" y="2856"/>
                </a:lnTo>
                <a:lnTo>
                  <a:pt x="2967" y="2858"/>
                </a:lnTo>
                <a:lnTo>
                  <a:pt x="2528" y="2858"/>
                </a:lnTo>
                <a:lnTo>
                  <a:pt x="2502" y="2856"/>
                </a:lnTo>
                <a:lnTo>
                  <a:pt x="2480" y="2847"/>
                </a:lnTo>
                <a:lnTo>
                  <a:pt x="2459" y="2834"/>
                </a:lnTo>
                <a:lnTo>
                  <a:pt x="2442" y="2817"/>
                </a:lnTo>
                <a:lnTo>
                  <a:pt x="2428" y="2797"/>
                </a:lnTo>
                <a:lnTo>
                  <a:pt x="2421" y="2773"/>
                </a:lnTo>
                <a:lnTo>
                  <a:pt x="2418" y="2749"/>
                </a:lnTo>
                <a:lnTo>
                  <a:pt x="2418" y="2308"/>
                </a:lnTo>
                <a:lnTo>
                  <a:pt x="2421" y="2283"/>
                </a:lnTo>
                <a:lnTo>
                  <a:pt x="2428" y="2260"/>
                </a:lnTo>
                <a:lnTo>
                  <a:pt x="2442" y="2240"/>
                </a:lnTo>
                <a:lnTo>
                  <a:pt x="2459" y="2222"/>
                </a:lnTo>
                <a:lnTo>
                  <a:pt x="2480" y="2210"/>
                </a:lnTo>
                <a:lnTo>
                  <a:pt x="2502" y="2201"/>
                </a:lnTo>
                <a:lnTo>
                  <a:pt x="2528" y="2199"/>
                </a:lnTo>
                <a:close/>
                <a:moveTo>
                  <a:pt x="2638" y="1979"/>
                </a:moveTo>
                <a:lnTo>
                  <a:pt x="2570" y="1982"/>
                </a:lnTo>
                <a:lnTo>
                  <a:pt x="2504" y="1993"/>
                </a:lnTo>
                <a:lnTo>
                  <a:pt x="2441" y="2009"/>
                </a:lnTo>
                <a:lnTo>
                  <a:pt x="2381" y="2031"/>
                </a:lnTo>
                <a:lnTo>
                  <a:pt x="2323" y="2059"/>
                </a:lnTo>
                <a:lnTo>
                  <a:pt x="2269" y="2092"/>
                </a:lnTo>
                <a:lnTo>
                  <a:pt x="2219" y="2129"/>
                </a:lnTo>
                <a:lnTo>
                  <a:pt x="2172" y="2172"/>
                </a:lnTo>
                <a:lnTo>
                  <a:pt x="2129" y="2219"/>
                </a:lnTo>
                <a:lnTo>
                  <a:pt x="2090" y="2270"/>
                </a:lnTo>
                <a:lnTo>
                  <a:pt x="2057" y="2324"/>
                </a:lnTo>
                <a:lnTo>
                  <a:pt x="2029" y="2382"/>
                </a:lnTo>
                <a:lnTo>
                  <a:pt x="2008" y="2443"/>
                </a:lnTo>
                <a:lnTo>
                  <a:pt x="1991" y="2506"/>
                </a:lnTo>
                <a:lnTo>
                  <a:pt x="1981" y="2571"/>
                </a:lnTo>
                <a:lnTo>
                  <a:pt x="1978" y="2638"/>
                </a:lnTo>
                <a:lnTo>
                  <a:pt x="1981" y="2706"/>
                </a:lnTo>
                <a:lnTo>
                  <a:pt x="1991" y="2771"/>
                </a:lnTo>
                <a:lnTo>
                  <a:pt x="2008" y="2834"/>
                </a:lnTo>
                <a:lnTo>
                  <a:pt x="2029" y="2895"/>
                </a:lnTo>
                <a:lnTo>
                  <a:pt x="2057" y="2952"/>
                </a:lnTo>
                <a:lnTo>
                  <a:pt x="2090" y="3006"/>
                </a:lnTo>
                <a:lnTo>
                  <a:pt x="2129" y="3058"/>
                </a:lnTo>
                <a:lnTo>
                  <a:pt x="2172" y="3105"/>
                </a:lnTo>
                <a:lnTo>
                  <a:pt x="2219" y="3146"/>
                </a:lnTo>
                <a:lnTo>
                  <a:pt x="2269" y="3185"/>
                </a:lnTo>
                <a:lnTo>
                  <a:pt x="2323" y="3218"/>
                </a:lnTo>
                <a:lnTo>
                  <a:pt x="2381" y="3246"/>
                </a:lnTo>
                <a:lnTo>
                  <a:pt x="2441" y="3268"/>
                </a:lnTo>
                <a:lnTo>
                  <a:pt x="2504" y="3284"/>
                </a:lnTo>
                <a:lnTo>
                  <a:pt x="2570" y="3294"/>
                </a:lnTo>
                <a:lnTo>
                  <a:pt x="2638" y="3297"/>
                </a:lnTo>
                <a:lnTo>
                  <a:pt x="2705" y="3294"/>
                </a:lnTo>
                <a:lnTo>
                  <a:pt x="2770" y="3284"/>
                </a:lnTo>
                <a:lnTo>
                  <a:pt x="2834" y="3268"/>
                </a:lnTo>
                <a:lnTo>
                  <a:pt x="2893" y="3246"/>
                </a:lnTo>
                <a:lnTo>
                  <a:pt x="2951" y="3218"/>
                </a:lnTo>
                <a:lnTo>
                  <a:pt x="3006" y="3185"/>
                </a:lnTo>
                <a:lnTo>
                  <a:pt x="3057" y="3146"/>
                </a:lnTo>
                <a:lnTo>
                  <a:pt x="3103" y="3105"/>
                </a:lnTo>
                <a:lnTo>
                  <a:pt x="3146" y="3058"/>
                </a:lnTo>
                <a:lnTo>
                  <a:pt x="3184" y="3006"/>
                </a:lnTo>
                <a:lnTo>
                  <a:pt x="3217" y="2952"/>
                </a:lnTo>
                <a:lnTo>
                  <a:pt x="3245" y="2895"/>
                </a:lnTo>
                <a:lnTo>
                  <a:pt x="3267" y="2834"/>
                </a:lnTo>
                <a:lnTo>
                  <a:pt x="3284" y="2771"/>
                </a:lnTo>
                <a:lnTo>
                  <a:pt x="3293" y="2706"/>
                </a:lnTo>
                <a:lnTo>
                  <a:pt x="3297" y="2638"/>
                </a:lnTo>
                <a:lnTo>
                  <a:pt x="3293" y="2571"/>
                </a:lnTo>
                <a:lnTo>
                  <a:pt x="3284" y="2506"/>
                </a:lnTo>
                <a:lnTo>
                  <a:pt x="3267" y="2443"/>
                </a:lnTo>
                <a:lnTo>
                  <a:pt x="3245" y="2382"/>
                </a:lnTo>
                <a:lnTo>
                  <a:pt x="3217" y="2324"/>
                </a:lnTo>
                <a:lnTo>
                  <a:pt x="3184" y="2270"/>
                </a:lnTo>
                <a:lnTo>
                  <a:pt x="3146" y="2219"/>
                </a:lnTo>
                <a:lnTo>
                  <a:pt x="3103" y="2172"/>
                </a:lnTo>
                <a:lnTo>
                  <a:pt x="3057" y="2129"/>
                </a:lnTo>
                <a:lnTo>
                  <a:pt x="3006" y="2092"/>
                </a:lnTo>
                <a:lnTo>
                  <a:pt x="2951" y="2059"/>
                </a:lnTo>
                <a:lnTo>
                  <a:pt x="2893" y="2031"/>
                </a:lnTo>
                <a:lnTo>
                  <a:pt x="2834" y="2009"/>
                </a:lnTo>
                <a:lnTo>
                  <a:pt x="2770" y="1993"/>
                </a:lnTo>
                <a:lnTo>
                  <a:pt x="2705" y="1982"/>
                </a:lnTo>
                <a:lnTo>
                  <a:pt x="2638" y="1979"/>
                </a:lnTo>
                <a:close/>
                <a:moveTo>
                  <a:pt x="1099" y="1979"/>
                </a:moveTo>
                <a:lnTo>
                  <a:pt x="1539" y="1979"/>
                </a:lnTo>
                <a:lnTo>
                  <a:pt x="1539" y="2418"/>
                </a:lnTo>
                <a:lnTo>
                  <a:pt x="1099" y="2418"/>
                </a:lnTo>
                <a:lnTo>
                  <a:pt x="1099" y="1979"/>
                </a:lnTo>
                <a:close/>
                <a:moveTo>
                  <a:pt x="439" y="1979"/>
                </a:moveTo>
                <a:lnTo>
                  <a:pt x="879" y="1979"/>
                </a:lnTo>
                <a:lnTo>
                  <a:pt x="879" y="2418"/>
                </a:lnTo>
                <a:lnTo>
                  <a:pt x="439" y="2418"/>
                </a:lnTo>
                <a:lnTo>
                  <a:pt x="439" y="1979"/>
                </a:lnTo>
                <a:close/>
                <a:moveTo>
                  <a:pt x="2638" y="1759"/>
                </a:moveTo>
                <a:lnTo>
                  <a:pt x="2714" y="1763"/>
                </a:lnTo>
                <a:lnTo>
                  <a:pt x="2788" y="1772"/>
                </a:lnTo>
                <a:lnTo>
                  <a:pt x="2859" y="1787"/>
                </a:lnTo>
                <a:lnTo>
                  <a:pt x="2929" y="1809"/>
                </a:lnTo>
                <a:lnTo>
                  <a:pt x="2996" y="1835"/>
                </a:lnTo>
                <a:lnTo>
                  <a:pt x="3060" y="1867"/>
                </a:lnTo>
                <a:lnTo>
                  <a:pt x="3121" y="1904"/>
                </a:lnTo>
                <a:lnTo>
                  <a:pt x="3179" y="1945"/>
                </a:lnTo>
                <a:lnTo>
                  <a:pt x="3233" y="1991"/>
                </a:lnTo>
                <a:lnTo>
                  <a:pt x="3284" y="2042"/>
                </a:lnTo>
                <a:lnTo>
                  <a:pt x="3330" y="2096"/>
                </a:lnTo>
                <a:lnTo>
                  <a:pt x="3371" y="2154"/>
                </a:lnTo>
                <a:lnTo>
                  <a:pt x="3409" y="2215"/>
                </a:lnTo>
                <a:lnTo>
                  <a:pt x="3440" y="2279"/>
                </a:lnTo>
                <a:lnTo>
                  <a:pt x="3467" y="2347"/>
                </a:lnTo>
                <a:lnTo>
                  <a:pt x="3488" y="2416"/>
                </a:lnTo>
                <a:lnTo>
                  <a:pt x="3504" y="2489"/>
                </a:lnTo>
                <a:lnTo>
                  <a:pt x="3514" y="2563"/>
                </a:lnTo>
                <a:lnTo>
                  <a:pt x="3517" y="2638"/>
                </a:lnTo>
                <a:lnTo>
                  <a:pt x="3514" y="2714"/>
                </a:lnTo>
                <a:lnTo>
                  <a:pt x="3504" y="2788"/>
                </a:lnTo>
                <a:lnTo>
                  <a:pt x="3488" y="2860"/>
                </a:lnTo>
                <a:lnTo>
                  <a:pt x="3467" y="2929"/>
                </a:lnTo>
                <a:lnTo>
                  <a:pt x="3440" y="2997"/>
                </a:lnTo>
                <a:lnTo>
                  <a:pt x="3409" y="3061"/>
                </a:lnTo>
                <a:lnTo>
                  <a:pt x="3371" y="3123"/>
                </a:lnTo>
                <a:lnTo>
                  <a:pt x="3330" y="3181"/>
                </a:lnTo>
                <a:lnTo>
                  <a:pt x="3284" y="3234"/>
                </a:lnTo>
                <a:lnTo>
                  <a:pt x="3233" y="3284"/>
                </a:lnTo>
                <a:lnTo>
                  <a:pt x="3179" y="3330"/>
                </a:lnTo>
                <a:lnTo>
                  <a:pt x="3121" y="3372"/>
                </a:lnTo>
                <a:lnTo>
                  <a:pt x="3060" y="3410"/>
                </a:lnTo>
                <a:lnTo>
                  <a:pt x="2996" y="3442"/>
                </a:lnTo>
                <a:lnTo>
                  <a:pt x="2929" y="3468"/>
                </a:lnTo>
                <a:lnTo>
                  <a:pt x="2859" y="3490"/>
                </a:lnTo>
                <a:lnTo>
                  <a:pt x="2788" y="3505"/>
                </a:lnTo>
                <a:lnTo>
                  <a:pt x="2714" y="3514"/>
                </a:lnTo>
                <a:lnTo>
                  <a:pt x="2638" y="3518"/>
                </a:lnTo>
                <a:lnTo>
                  <a:pt x="2562" y="3514"/>
                </a:lnTo>
                <a:lnTo>
                  <a:pt x="2487" y="3505"/>
                </a:lnTo>
                <a:lnTo>
                  <a:pt x="2415" y="3490"/>
                </a:lnTo>
                <a:lnTo>
                  <a:pt x="2346" y="3468"/>
                </a:lnTo>
                <a:lnTo>
                  <a:pt x="2279" y="3442"/>
                </a:lnTo>
                <a:lnTo>
                  <a:pt x="2214" y="3410"/>
                </a:lnTo>
                <a:lnTo>
                  <a:pt x="2153" y="3372"/>
                </a:lnTo>
                <a:lnTo>
                  <a:pt x="2096" y="3330"/>
                </a:lnTo>
                <a:lnTo>
                  <a:pt x="2041" y="3284"/>
                </a:lnTo>
                <a:lnTo>
                  <a:pt x="1991" y="3234"/>
                </a:lnTo>
                <a:lnTo>
                  <a:pt x="1945" y="3181"/>
                </a:lnTo>
                <a:lnTo>
                  <a:pt x="1903" y="3123"/>
                </a:lnTo>
                <a:lnTo>
                  <a:pt x="1867" y="3061"/>
                </a:lnTo>
                <a:lnTo>
                  <a:pt x="1835" y="2997"/>
                </a:lnTo>
                <a:lnTo>
                  <a:pt x="1808" y="2929"/>
                </a:lnTo>
                <a:lnTo>
                  <a:pt x="1787" y="2860"/>
                </a:lnTo>
                <a:lnTo>
                  <a:pt x="1771" y="2788"/>
                </a:lnTo>
                <a:lnTo>
                  <a:pt x="1761" y="2714"/>
                </a:lnTo>
                <a:lnTo>
                  <a:pt x="1758" y="2638"/>
                </a:lnTo>
                <a:lnTo>
                  <a:pt x="1761" y="2563"/>
                </a:lnTo>
                <a:lnTo>
                  <a:pt x="1771" y="2489"/>
                </a:lnTo>
                <a:lnTo>
                  <a:pt x="1787" y="2416"/>
                </a:lnTo>
                <a:lnTo>
                  <a:pt x="1808" y="2347"/>
                </a:lnTo>
                <a:lnTo>
                  <a:pt x="1835" y="2279"/>
                </a:lnTo>
                <a:lnTo>
                  <a:pt x="1867" y="2215"/>
                </a:lnTo>
                <a:lnTo>
                  <a:pt x="1903" y="2154"/>
                </a:lnTo>
                <a:lnTo>
                  <a:pt x="1945" y="2096"/>
                </a:lnTo>
                <a:lnTo>
                  <a:pt x="1991" y="2042"/>
                </a:lnTo>
                <a:lnTo>
                  <a:pt x="2041" y="1991"/>
                </a:lnTo>
                <a:lnTo>
                  <a:pt x="2096" y="1945"/>
                </a:lnTo>
                <a:lnTo>
                  <a:pt x="2153" y="1904"/>
                </a:lnTo>
                <a:lnTo>
                  <a:pt x="2214" y="1867"/>
                </a:lnTo>
                <a:lnTo>
                  <a:pt x="2279" y="1835"/>
                </a:lnTo>
                <a:lnTo>
                  <a:pt x="2346" y="1809"/>
                </a:lnTo>
                <a:lnTo>
                  <a:pt x="2415" y="1787"/>
                </a:lnTo>
                <a:lnTo>
                  <a:pt x="2487" y="1772"/>
                </a:lnTo>
                <a:lnTo>
                  <a:pt x="2562" y="1763"/>
                </a:lnTo>
                <a:lnTo>
                  <a:pt x="2638" y="1759"/>
                </a:lnTo>
                <a:close/>
                <a:moveTo>
                  <a:pt x="1758" y="1320"/>
                </a:moveTo>
                <a:lnTo>
                  <a:pt x="2197" y="1320"/>
                </a:lnTo>
                <a:lnTo>
                  <a:pt x="2197" y="1759"/>
                </a:lnTo>
                <a:lnTo>
                  <a:pt x="1758" y="1759"/>
                </a:lnTo>
                <a:lnTo>
                  <a:pt x="1758" y="1320"/>
                </a:lnTo>
                <a:close/>
                <a:moveTo>
                  <a:pt x="1099" y="1320"/>
                </a:moveTo>
                <a:lnTo>
                  <a:pt x="1539" y="1320"/>
                </a:lnTo>
                <a:lnTo>
                  <a:pt x="1539" y="1759"/>
                </a:lnTo>
                <a:lnTo>
                  <a:pt x="1099" y="1759"/>
                </a:lnTo>
                <a:lnTo>
                  <a:pt x="1099" y="1320"/>
                </a:lnTo>
                <a:close/>
                <a:moveTo>
                  <a:pt x="439" y="1320"/>
                </a:moveTo>
                <a:lnTo>
                  <a:pt x="879" y="1320"/>
                </a:lnTo>
                <a:lnTo>
                  <a:pt x="879" y="1759"/>
                </a:lnTo>
                <a:lnTo>
                  <a:pt x="439" y="1759"/>
                </a:lnTo>
                <a:lnTo>
                  <a:pt x="439" y="1320"/>
                </a:lnTo>
                <a:close/>
                <a:moveTo>
                  <a:pt x="238" y="440"/>
                </a:moveTo>
                <a:lnTo>
                  <a:pt x="329" y="440"/>
                </a:lnTo>
                <a:lnTo>
                  <a:pt x="329" y="550"/>
                </a:lnTo>
                <a:lnTo>
                  <a:pt x="332" y="585"/>
                </a:lnTo>
                <a:lnTo>
                  <a:pt x="341" y="619"/>
                </a:lnTo>
                <a:lnTo>
                  <a:pt x="354" y="650"/>
                </a:lnTo>
                <a:lnTo>
                  <a:pt x="372" y="679"/>
                </a:lnTo>
                <a:lnTo>
                  <a:pt x="394" y="705"/>
                </a:lnTo>
                <a:lnTo>
                  <a:pt x="420" y="727"/>
                </a:lnTo>
                <a:lnTo>
                  <a:pt x="448" y="746"/>
                </a:lnTo>
                <a:lnTo>
                  <a:pt x="480" y="758"/>
                </a:lnTo>
                <a:lnTo>
                  <a:pt x="514" y="767"/>
                </a:lnTo>
                <a:lnTo>
                  <a:pt x="550" y="770"/>
                </a:lnTo>
                <a:lnTo>
                  <a:pt x="585" y="767"/>
                </a:lnTo>
                <a:lnTo>
                  <a:pt x="619" y="758"/>
                </a:lnTo>
                <a:lnTo>
                  <a:pt x="650" y="746"/>
                </a:lnTo>
                <a:lnTo>
                  <a:pt x="679" y="727"/>
                </a:lnTo>
                <a:lnTo>
                  <a:pt x="705" y="705"/>
                </a:lnTo>
                <a:lnTo>
                  <a:pt x="727" y="679"/>
                </a:lnTo>
                <a:lnTo>
                  <a:pt x="744" y="650"/>
                </a:lnTo>
                <a:lnTo>
                  <a:pt x="758" y="619"/>
                </a:lnTo>
                <a:lnTo>
                  <a:pt x="767" y="585"/>
                </a:lnTo>
                <a:lnTo>
                  <a:pt x="769" y="550"/>
                </a:lnTo>
                <a:lnTo>
                  <a:pt x="769" y="440"/>
                </a:lnTo>
                <a:lnTo>
                  <a:pt x="2088" y="440"/>
                </a:lnTo>
                <a:lnTo>
                  <a:pt x="2088" y="550"/>
                </a:lnTo>
                <a:lnTo>
                  <a:pt x="2090" y="585"/>
                </a:lnTo>
                <a:lnTo>
                  <a:pt x="2099" y="619"/>
                </a:lnTo>
                <a:lnTo>
                  <a:pt x="2113" y="650"/>
                </a:lnTo>
                <a:lnTo>
                  <a:pt x="2130" y="679"/>
                </a:lnTo>
                <a:lnTo>
                  <a:pt x="2152" y="705"/>
                </a:lnTo>
                <a:lnTo>
                  <a:pt x="2178" y="727"/>
                </a:lnTo>
                <a:lnTo>
                  <a:pt x="2207" y="746"/>
                </a:lnTo>
                <a:lnTo>
                  <a:pt x="2238" y="758"/>
                </a:lnTo>
                <a:lnTo>
                  <a:pt x="2272" y="767"/>
                </a:lnTo>
                <a:lnTo>
                  <a:pt x="2307" y="770"/>
                </a:lnTo>
                <a:lnTo>
                  <a:pt x="2344" y="767"/>
                </a:lnTo>
                <a:lnTo>
                  <a:pt x="2377" y="758"/>
                </a:lnTo>
                <a:lnTo>
                  <a:pt x="2409" y="746"/>
                </a:lnTo>
                <a:lnTo>
                  <a:pt x="2438" y="727"/>
                </a:lnTo>
                <a:lnTo>
                  <a:pt x="2464" y="705"/>
                </a:lnTo>
                <a:lnTo>
                  <a:pt x="2485" y="679"/>
                </a:lnTo>
                <a:lnTo>
                  <a:pt x="2503" y="650"/>
                </a:lnTo>
                <a:lnTo>
                  <a:pt x="2516" y="619"/>
                </a:lnTo>
                <a:lnTo>
                  <a:pt x="2525" y="585"/>
                </a:lnTo>
                <a:lnTo>
                  <a:pt x="2528" y="550"/>
                </a:lnTo>
                <a:lnTo>
                  <a:pt x="2528" y="440"/>
                </a:lnTo>
                <a:lnTo>
                  <a:pt x="2620" y="440"/>
                </a:lnTo>
                <a:lnTo>
                  <a:pt x="2658" y="443"/>
                </a:lnTo>
                <a:lnTo>
                  <a:pt x="2695" y="453"/>
                </a:lnTo>
                <a:lnTo>
                  <a:pt x="2729" y="468"/>
                </a:lnTo>
                <a:lnTo>
                  <a:pt x="2760" y="487"/>
                </a:lnTo>
                <a:lnTo>
                  <a:pt x="2788" y="510"/>
                </a:lnTo>
                <a:lnTo>
                  <a:pt x="2811" y="539"/>
                </a:lnTo>
                <a:lnTo>
                  <a:pt x="2830" y="570"/>
                </a:lnTo>
                <a:lnTo>
                  <a:pt x="2845" y="605"/>
                </a:lnTo>
                <a:lnTo>
                  <a:pt x="2854" y="643"/>
                </a:lnTo>
                <a:lnTo>
                  <a:pt x="2857" y="681"/>
                </a:lnTo>
                <a:lnTo>
                  <a:pt x="2857" y="1539"/>
                </a:lnTo>
                <a:lnTo>
                  <a:pt x="2638" y="1539"/>
                </a:lnTo>
                <a:lnTo>
                  <a:pt x="2638" y="1100"/>
                </a:lnTo>
                <a:lnTo>
                  <a:pt x="220" y="1100"/>
                </a:lnTo>
                <a:lnTo>
                  <a:pt x="220" y="2616"/>
                </a:lnTo>
                <a:lnTo>
                  <a:pt x="222" y="2627"/>
                </a:lnTo>
                <a:lnTo>
                  <a:pt x="229" y="2635"/>
                </a:lnTo>
                <a:lnTo>
                  <a:pt x="238" y="2638"/>
                </a:lnTo>
                <a:lnTo>
                  <a:pt x="1539" y="2638"/>
                </a:lnTo>
                <a:lnTo>
                  <a:pt x="1539" y="2858"/>
                </a:lnTo>
                <a:lnTo>
                  <a:pt x="238" y="2858"/>
                </a:lnTo>
                <a:lnTo>
                  <a:pt x="200" y="2854"/>
                </a:lnTo>
                <a:lnTo>
                  <a:pt x="162" y="2846"/>
                </a:lnTo>
                <a:lnTo>
                  <a:pt x="128" y="2831"/>
                </a:lnTo>
                <a:lnTo>
                  <a:pt x="97" y="2812"/>
                </a:lnTo>
                <a:lnTo>
                  <a:pt x="69" y="2787"/>
                </a:lnTo>
                <a:lnTo>
                  <a:pt x="46" y="2759"/>
                </a:lnTo>
                <a:lnTo>
                  <a:pt x="27" y="2727"/>
                </a:lnTo>
                <a:lnTo>
                  <a:pt x="12" y="2693"/>
                </a:lnTo>
                <a:lnTo>
                  <a:pt x="3" y="2656"/>
                </a:lnTo>
                <a:lnTo>
                  <a:pt x="0" y="2616"/>
                </a:lnTo>
                <a:lnTo>
                  <a:pt x="0" y="681"/>
                </a:lnTo>
                <a:lnTo>
                  <a:pt x="3" y="643"/>
                </a:lnTo>
                <a:lnTo>
                  <a:pt x="12" y="605"/>
                </a:lnTo>
                <a:lnTo>
                  <a:pt x="27" y="570"/>
                </a:lnTo>
                <a:lnTo>
                  <a:pt x="46" y="539"/>
                </a:lnTo>
                <a:lnTo>
                  <a:pt x="69" y="510"/>
                </a:lnTo>
                <a:lnTo>
                  <a:pt x="97" y="487"/>
                </a:lnTo>
                <a:lnTo>
                  <a:pt x="128" y="468"/>
                </a:lnTo>
                <a:lnTo>
                  <a:pt x="162" y="453"/>
                </a:lnTo>
                <a:lnTo>
                  <a:pt x="200" y="443"/>
                </a:lnTo>
                <a:lnTo>
                  <a:pt x="238" y="440"/>
                </a:lnTo>
                <a:close/>
                <a:moveTo>
                  <a:pt x="2307" y="0"/>
                </a:moveTo>
                <a:lnTo>
                  <a:pt x="2333" y="3"/>
                </a:lnTo>
                <a:lnTo>
                  <a:pt x="2356" y="12"/>
                </a:lnTo>
                <a:lnTo>
                  <a:pt x="2377" y="25"/>
                </a:lnTo>
                <a:lnTo>
                  <a:pt x="2393" y="42"/>
                </a:lnTo>
                <a:lnTo>
                  <a:pt x="2407" y="62"/>
                </a:lnTo>
                <a:lnTo>
                  <a:pt x="2414" y="85"/>
                </a:lnTo>
                <a:lnTo>
                  <a:pt x="2418" y="110"/>
                </a:lnTo>
                <a:lnTo>
                  <a:pt x="2418" y="550"/>
                </a:lnTo>
                <a:lnTo>
                  <a:pt x="2414" y="576"/>
                </a:lnTo>
                <a:lnTo>
                  <a:pt x="2407" y="598"/>
                </a:lnTo>
                <a:lnTo>
                  <a:pt x="2393" y="618"/>
                </a:lnTo>
                <a:lnTo>
                  <a:pt x="2377" y="635"/>
                </a:lnTo>
                <a:lnTo>
                  <a:pt x="2356" y="648"/>
                </a:lnTo>
                <a:lnTo>
                  <a:pt x="2333" y="657"/>
                </a:lnTo>
                <a:lnTo>
                  <a:pt x="2307" y="660"/>
                </a:lnTo>
                <a:lnTo>
                  <a:pt x="2283" y="657"/>
                </a:lnTo>
                <a:lnTo>
                  <a:pt x="2259" y="648"/>
                </a:lnTo>
                <a:lnTo>
                  <a:pt x="2239" y="635"/>
                </a:lnTo>
                <a:lnTo>
                  <a:pt x="2222" y="618"/>
                </a:lnTo>
                <a:lnTo>
                  <a:pt x="2209" y="598"/>
                </a:lnTo>
                <a:lnTo>
                  <a:pt x="2201" y="576"/>
                </a:lnTo>
                <a:lnTo>
                  <a:pt x="2197" y="550"/>
                </a:lnTo>
                <a:lnTo>
                  <a:pt x="2197" y="110"/>
                </a:lnTo>
                <a:lnTo>
                  <a:pt x="2201" y="85"/>
                </a:lnTo>
                <a:lnTo>
                  <a:pt x="2209" y="62"/>
                </a:lnTo>
                <a:lnTo>
                  <a:pt x="2222" y="42"/>
                </a:lnTo>
                <a:lnTo>
                  <a:pt x="2239" y="25"/>
                </a:lnTo>
                <a:lnTo>
                  <a:pt x="2259" y="12"/>
                </a:lnTo>
                <a:lnTo>
                  <a:pt x="2283" y="3"/>
                </a:lnTo>
                <a:lnTo>
                  <a:pt x="2307" y="0"/>
                </a:lnTo>
                <a:close/>
                <a:moveTo>
                  <a:pt x="550" y="0"/>
                </a:moveTo>
                <a:lnTo>
                  <a:pt x="574" y="3"/>
                </a:lnTo>
                <a:lnTo>
                  <a:pt x="598" y="12"/>
                </a:lnTo>
                <a:lnTo>
                  <a:pt x="618" y="25"/>
                </a:lnTo>
                <a:lnTo>
                  <a:pt x="635" y="42"/>
                </a:lnTo>
                <a:lnTo>
                  <a:pt x="648" y="62"/>
                </a:lnTo>
                <a:lnTo>
                  <a:pt x="656" y="85"/>
                </a:lnTo>
                <a:lnTo>
                  <a:pt x="660" y="110"/>
                </a:lnTo>
                <a:lnTo>
                  <a:pt x="660" y="550"/>
                </a:lnTo>
                <a:lnTo>
                  <a:pt x="656" y="576"/>
                </a:lnTo>
                <a:lnTo>
                  <a:pt x="648" y="598"/>
                </a:lnTo>
                <a:lnTo>
                  <a:pt x="635" y="618"/>
                </a:lnTo>
                <a:lnTo>
                  <a:pt x="618" y="635"/>
                </a:lnTo>
                <a:lnTo>
                  <a:pt x="598" y="648"/>
                </a:lnTo>
                <a:lnTo>
                  <a:pt x="574" y="657"/>
                </a:lnTo>
                <a:lnTo>
                  <a:pt x="550" y="660"/>
                </a:lnTo>
                <a:lnTo>
                  <a:pt x="524" y="657"/>
                </a:lnTo>
                <a:lnTo>
                  <a:pt x="501" y="648"/>
                </a:lnTo>
                <a:lnTo>
                  <a:pt x="481" y="635"/>
                </a:lnTo>
                <a:lnTo>
                  <a:pt x="464" y="618"/>
                </a:lnTo>
                <a:lnTo>
                  <a:pt x="451" y="598"/>
                </a:lnTo>
                <a:lnTo>
                  <a:pt x="443" y="576"/>
                </a:lnTo>
                <a:lnTo>
                  <a:pt x="439" y="550"/>
                </a:lnTo>
                <a:lnTo>
                  <a:pt x="439" y="110"/>
                </a:lnTo>
                <a:lnTo>
                  <a:pt x="443" y="85"/>
                </a:lnTo>
                <a:lnTo>
                  <a:pt x="451" y="62"/>
                </a:lnTo>
                <a:lnTo>
                  <a:pt x="464" y="42"/>
                </a:lnTo>
                <a:lnTo>
                  <a:pt x="481" y="25"/>
                </a:lnTo>
                <a:lnTo>
                  <a:pt x="501" y="12"/>
                </a:lnTo>
                <a:lnTo>
                  <a:pt x="524" y="3"/>
                </a:lnTo>
                <a:lnTo>
                  <a:pt x="5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2280547" y="4010920"/>
            <a:ext cx="579615" cy="476317"/>
            <a:chOff x="1370013" y="2038351"/>
            <a:chExt cx="481013" cy="395288"/>
          </a:xfrm>
          <a:solidFill>
            <a:schemeClr val="bg1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70013" y="20669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701801" y="20383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2329848" y="2427274"/>
            <a:ext cx="481013" cy="477838"/>
            <a:chOff x="1835150" y="2667001"/>
            <a:chExt cx="481013" cy="477838"/>
          </a:xfrm>
          <a:solidFill>
            <a:schemeClr val="bg1"/>
          </a:solidFill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2338" y="27765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233613" y="28321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111375" y="27225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2109788" y="26670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247900" y="28860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230438" y="29416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87575" y="29956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835150" y="28829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35150" y="29368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835150" y="28273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35150" y="27733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835150" y="29924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35150" y="30464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835150" y="31019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922463" y="27543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2019300" y="28162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81"/>
          <p:cNvGrpSpPr/>
          <p:nvPr/>
        </p:nvGrpSpPr>
        <p:grpSpPr>
          <a:xfrm>
            <a:off x="2352866" y="1648937"/>
            <a:ext cx="434976" cy="477838"/>
            <a:chOff x="592138" y="2925763"/>
            <a:chExt cx="434976" cy="477838"/>
          </a:xfrm>
          <a:solidFill>
            <a:schemeClr val="bg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663576" y="299878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800101" y="292576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96913" y="295433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20713" y="302895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92138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620713" y="322262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957263" y="322262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981076" y="313213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957263" y="302895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890588" y="295433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787401" y="3065463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785813" y="3225800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9"/>
          <p:cNvGrpSpPr/>
          <p:nvPr/>
        </p:nvGrpSpPr>
        <p:grpSpPr>
          <a:xfrm>
            <a:off x="2297304" y="3205611"/>
            <a:ext cx="546101" cy="477838"/>
            <a:chOff x="1247775" y="3403600"/>
            <a:chExt cx="571501" cy="500063"/>
          </a:xfrm>
          <a:solidFill>
            <a:schemeClr val="bg1"/>
          </a:solidFill>
        </p:grpSpPr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1628775" y="3475038"/>
              <a:ext cx="77788" cy="160338"/>
            </a:xfrm>
            <a:custGeom>
              <a:avLst/>
              <a:gdLst>
                <a:gd name="T0" fmla="*/ 284 w 493"/>
                <a:gd name="T1" fmla="*/ 3 h 1010"/>
                <a:gd name="T2" fmla="*/ 308 w 493"/>
                <a:gd name="T3" fmla="*/ 39 h 1010"/>
                <a:gd name="T4" fmla="*/ 310 w 493"/>
                <a:gd name="T5" fmla="*/ 116 h 1010"/>
                <a:gd name="T6" fmla="*/ 313 w 493"/>
                <a:gd name="T7" fmla="*/ 119 h 1010"/>
                <a:gd name="T8" fmla="*/ 326 w 493"/>
                <a:gd name="T9" fmla="*/ 121 h 1010"/>
                <a:gd name="T10" fmla="*/ 373 w 493"/>
                <a:gd name="T11" fmla="*/ 131 h 1010"/>
                <a:gd name="T12" fmla="*/ 429 w 493"/>
                <a:gd name="T13" fmla="*/ 146 h 1010"/>
                <a:gd name="T14" fmla="*/ 460 w 493"/>
                <a:gd name="T15" fmla="*/ 168 h 1010"/>
                <a:gd name="T16" fmla="*/ 442 w 493"/>
                <a:gd name="T17" fmla="*/ 242 h 1010"/>
                <a:gd name="T18" fmla="*/ 418 w 493"/>
                <a:gd name="T19" fmla="*/ 265 h 1010"/>
                <a:gd name="T20" fmla="*/ 388 w 493"/>
                <a:gd name="T21" fmla="*/ 262 h 1010"/>
                <a:gd name="T22" fmla="*/ 367 w 493"/>
                <a:gd name="T23" fmla="*/ 252 h 1010"/>
                <a:gd name="T24" fmla="*/ 312 w 493"/>
                <a:gd name="T25" fmla="*/ 238 h 1010"/>
                <a:gd name="T26" fmla="*/ 237 w 493"/>
                <a:gd name="T27" fmla="*/ 235 h 1010"/>
                <a:gd name="T28" fmla="*/ 183 w 493"/>
                <a:gd name="T29" fmla="*/ 256 h 1010"/>
                <a:gd name="T30" fmla="*/ 158 w 493"/>
                <a:gd name="T31" fmla="*/ 289 h 1010"/>
                <a:gd name="T32" fmla="*/ 155 w 493"/>
                <a:gd name="T33" fmla="*/ 330 h 1010"/>
                <a:gd name="T34" fmla="*/ 176 w 493"/>
                <a:gd name="T35" fmla="*/ 369 h 1010"/>
                <a:gd name="T36" fmla="*/ 231 w 493"/>
                <a:gd name="T37" fmla="*/ 405 h 1010"/>
                <a:gd name="T38" fmla="*/ 336 w 493"/>
                <a:gd name="T39" fmla="*/ 451 h 1010"/>
                <a:gd name="T40" fmla="*/ 434 w 493"/>
                <a:gd name="T41" fmla="*/ 517 h 1010"/>
                <a:gd name="T42" fmla="*/ 484 w 493"/>
                <a:gd name="T43" fmla="*/ 600 h 1010"/>
                <a:gd name="T44" fmla="*/ 491 w 493"/>
                <a:gd name="T45" fmla="*/ 701 h 1010"/>
                <a:gd name="T46" fmla="*/ 454 w 493"/>
                <a:gd name="T47" fmla="*/ 792 h 1010"/>
                <a:gd name="T48" fmla="*/ 377 w 493"/>
                <a:gd name="T49" fmla="*/ 857 h 1010"/>
                <a:gd name="T50" fmla="*/ 307 w 493"/>
                <a:gd name="T51" fmla="*/ 883 h 1010"/>
                <a:gd name="T52" fmla="*/ 302 w 493"/>
                <a:gd name="T53" fmla="*/ 886 h 1010"/>
                <a:gd name="T54" fmla="*/ 301 w 493"/>
                <a:gd name="T55" fmla="*/ 971 h 1010"/>
                <a:gd name="T56" fmla="*/ 276 w 493"/>
                <a:gd name="T57" fmla="*/ 1008 h 1010"/>
                <a:gd name="T58" fmla="*/ 208 w 493"/>
                <a:gd name="T59" fmla="*/ 1008 h 1010"/>
                <a:gd name="T60" fmla="*/ 183 w 493"/>
                <a:gd name="T61" fmla="*/ 971 h 1010"/>
                <a:gd name="T62" fmla="*/ 182 w 493"/>
                <a:gd name="T63" fmla="*/ 890 h 1010"/>
                <a:gd name="T64" fmla="*/ 177 w 493"/>
                <a:gd name="T65" fmla="*/ 887 h 1010"/>
                <a:gd name="T66" fmla="*/ 160 w 493"/>
                <a:gd name="T67" fmla="*/ 885 h 1010"/>
                <a:gd name="T68" fmla="*/ 104 w 493"/>
                <a:gd name="T69" fmla="*/ 873 h 1010"/>
                <a:gd name="T70" fmla="*/ 37 w 493"/>
                <a:gd name="T71" fmla="*/ 852 h 1010"/>
                <a:gd name="T72" fmla="*/ 2 w 493"/>
                <a:gd name="T73" fmla="*/ 827 h 1010"/>
                <a:gd name="T74" fmla="*/ 21 w 493"/>
                <a:gd name="T75" fmla="*/ 751 h 1010"/>
                <a:gd name="T76" fmla="*/ 45 w 493"/>
                <a:gd name="T77" fmla="*/ 728 h 1010"/>
                <a:gd name="T78" fmla="*/ 68 w 493"/>
                <a:gd name="T79" fmla="*/ 728 h 1010"/>
                <a:gd name="T80" fmla="*/ 83 w 493"/>
                <a:gd name="T81" fmla="*/ 735 h 1010"/>
                <a:gd name="T82" fmla="*/ 124 w 493"/>
                <a:gd name="T83" fmla="*/ 750 h 1010"/>
                <a:gd name="T84" fmla="*/ 182 w 493"/>
                <a:gd name="T85" fmla="*/ 767 h 1010"/>
                <a:gd name="T86" fmla="*/ 252 w 493"/>
                <a:gd name="T87" fmla="*/ 769 h 1010"/>
                <a:gd name="T88" fmla="*/ 321 w 493"/>
                <a:gd name="T89" fmla="*/ 736 h 1010"/>
                <a:gd name="T90" fmla="*/ 347 w 493"/>
                <a:gd name="T91" fmla="*/ 675 h 1010"/>
                <a:gd name="T92" fmla="*/ 325 w 493"/>
                <a:gd name="T93" fmla="*/ 616 h 1010"/>
                <a:gd name="T94" fmla="*/ 256 w 493"/>
                <a:gd name="T95" fmla="*/ 568 h 1010"/>
                <a:gd name="T96" fmla="*/ 163 w 493"/>
                <a:gd name="T97" fmla="*/ 528 h 1010"/>
                <a:gd name="T98" fmla="*/ 84 w 493"/>
                <a:gd name="T99" fmla="*/ 482 h 1010"/>
                <a:gd name="T100" fmla="*/ 28 w 493"/>
                <a:gd name="T101" fmla="*/ 417 h 1010"/>
                <a:gd name="T102" fmla="*/ 8 w 493"/>
                <a:gd name="T103" fmla="*/ 330 h 1010"/>
                <a:gd name="T104" fmla="*/ 29 w 493"/>
                <a:gd name="T105" fmla="*/ 238 h 1010"/>
                <a:gd name="T106" fmla="*/ 89 w 493"/>
                <a:gd name="T107" fmla="*/ 167 h 1010"/>
                <a:gd name="T108" fmla="*/ 183 w 493"/>
                <a:gd name="T109" fmla="*/ 124 h 1010"/>
                <a:gd name="T110" fmla="*/ 189 w 493"/>
                <a:gd name="T111" fmla="*/ 122 h 1010"/>
                <a:gd name="T112" fmla="*/ 192 w 493"/>
                <a:gd name="T113" fmla="*/ 116 h 1010"/>
                <a:gd name="T114" fmla="*/ 204 w 493"/>
                <a:gd name="T115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3" h="1010">
                  <a:moveTo>
                    <a:pt x="232" y="0"/>
                  </a:moveTo>
                  <a:lnTo>
                    <a:pt x="267" y="0"/>
                  </a:lnTo>
                  <a:lnTo>
                    <a:pt x="284" y="3"/>
                  </a:lnTo>
                  <a:lnTo>
                    <a:pt x="297" y="11"/>
                  </a:lnTo>
                  <a:lnTo>
                    <a:pt x="305" y="24"/>
                  </a:lnTo>
                  <a:lnTo>
                    <a:pt x="308" y="39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10" y="116"/>
                  </a:lnTo>
                  <a:lnTo>
                    <a:pt x="311" y="117"/>
                  </a:lnTo>
                  <a:lnTo>
                    <a:pt x="312" y="118"/>
                  </a:lnTo>
                  <a:lnTo>
                    <a:pt x="313" y="119"/>
                  </a:lnTo>
                  <a:lnTo>
                    <a:pt x="314" y="119"/>
                  </a:lnTo>
                  <a:lnTo>
                    <a:pt x="317" y="119"/>
                  </a:lnTo>
                  <a:lnTo>
                    <a:pt x="326" y="121"/>
                  </a:lnTo>
                  <a:lnTo>
                    <a:pt x="339" y="123"/>
                  </a:lnTo>
                  <a:lnTo>
                    <a:pt x="355" y="127"/>
                  </a:lnTo>
                  <a:lnTo>
                    <a:pt x="373" y="131"/>
                  </a:lnTo>
                  <a:lnTo>
                    <a:pt x="392" y="135"/>
                  </a:lnTo>
                  <a:lnTo>
                    <a:pt x="411" y="141"/>
                  </a:lnTo>
                  <a:lnTo>
                    <a:pt x="429" y="146"/>
                  </a:lnTo>
                  <a:lnTo>
                    <a:pt x="445" y="153"/>
                  </a:lnTo>
                  <a:lnTo>
                    <a:pt x="454" y="158"/>
                  </a:lnTo>
                  <a:lnTo>
                    <a:pt x="460" y="168"/>
                  </a:lnTo>
                  <a:lnTo>
                    <a:pt x="464" y="179"/>
                  </a:lnTo>
                  <a:lnTo>
                    <a:pt x="461" y="192"/>
                  </a:lnTo>
                  <a:lnTo>
                    <a:pt x="442" y="242"/>
                  </a:lnTo>
                  <a:lnTo>
                    <a:pt x="436" y="252"/>
                  </a:lnTo>
                  <a:lnTo>
                    <a:pt x="428" y="260"/>
                  </a:lnTo>
                  <a:lnTo>
                    <a:pt x="418" y="265"/>
                  </a:lnTo>
                  <a:lnTo>
                    <a:pt x="407" y="266"/>
                  </a:lnTo>
                  <a:lnTo>
                    <a:pt x="397" y="265"/>
                  </a:lnTo>
                  <a:lnTo>
                    <a:pt x="388" y="262"/>
                  </a:lnTo>
                  <a:lnTo>
                    <a:pt x="386" y="261"/>
                  </a:lnTo>
                  <a:lnTo>
                    <a:pt x="379" y="258"/>
                  </a:lnTo>
                  <a:lnTo>
                    <a:pt x="367" y="252"/>
                  </a:lnTo>
                  <a:lnTo>
                    <a:pt x="351" y="248"/>
                  </a:lnTo>
                  <a:lnTo>
                    <a:pt x="333" y="242"/>
                  </a:lnTo>
                  <a:lnTo>
                    <a:pt x="312" y="238"/>
                  </a:lnTo>
                  <a:lnTo>
                    <a:pt x="288" y="235"/>
                  </a:lnTo>
                  <a:lnTo>
                    <a:pt x="262" y="234"/>
                  </a:lnTo>
                  <a:lnTo>
                    <a:pt x="237" y="235"/>
                  </a:lnTo>
                  <a:lnTo>
                    <a:pt x="216" y="239"/>
                  </a:lnTo>
                  <a:lnTo>
                    <a:pt x="199" y="247"/>
                  </a:lnTo>
                  <a:lnTo>
                    <a:pt x="183" y="256"/>
                  </a:lnTo>
                  <a:lnTo>
                    <a:pt x="172" y="265"/>
                  </a:lnTo>
                  <a:lnTo>
                    <a:pt x="164" y="277"/>
                  </a:lnTo>
                  <a:lnTo>
                    <a:pt x="158" y="289"/>
                  </a:lnTo>
                  <a:lnTo>
                    <a:pt x="154" y="302"/>
                  </a:lnTo>
                  <a:lnTo>
                    <a:pt x="153" y="316"/>
                  </a:lnTo>
                  <a:lnTo>
                    <a:pt x="155" y="330"/>
                  </a:lnTo>
                  <a:lnTo>
                    <a:pt x="158" y="344"/>
                  </a:lnTo>
                  <a:lnTo>
                    <a:pt x="165" y="357"/>
                  </a:lnTo>
                  <a:lnTo>
                    <a:pt x="176" y="369"/>
                  </a:lnTo>
                  <a:lnTo>
                    <a:pt x="190" y="381"/>
                  </a:lnTo>
                  <a:lnTo>
                    <a:pt x="208" y="393"/>
                  </a:lnTo>
                  <a:lnTo>
                    <a:pt x="231" y="405"/>
                  </a:lnTo>
                  <a:lnTo>
                    <a:pt x="259" y="418"/>
                  </a:lnTo>
                  <a:lnTo>
                    <a:pt x="292" y="431"/>
                  </a:lnTo>
                  <a:lnTo>
                    <a:pt x="336" y="451"/>
                  </a:lnTo>
                  <a:lnTo>
                    <a:pt x="374" y="472"/>
                  </a:lnTo>
                  <a:lnTo>
                    <a:pt x="407" y="494"/>
                  </a:lnTo>
                  <a:lnTo>
                    <a:pt x="434" y="517"/>
                  </a:lnTo>
                  <a:lnTo>
                    <a:pt x="456" y="543"/>
                  </a:lnTo>
                  <a:lnTo>
                    <a:pt x="472" y="570"/>
                  </a:lnTo>
                  <a:lnTo>
                    <a:pt x="484" y="600"/>
                  </a:lnTo>
                  <a:lnTo>
                    <a:pt x="491" y="631"/>
                  </a:lnTo>
                  <a:lnTo>
                    <a:pt x="493" y="666"/>
                  </a:lnTo>
                  <a:lnTo>
                    <a:pt x="491" y="701"/>
                  </a:lnTo>
                  <a:lnTo>
                    <a:pt x="483" y="734"/>
                  </a:lnTo>
                  <a:lnTo>
                    <a:pt x="471" y="763"/>
                  </a:lnTo>
                  <a:lnTo>
                    <a:pt x="454" y="792"/>
                  </a:lnTo>
                  <a:lnTo>
                    <a:pt x="432" y="817"/>
                  </a:lnTo>
                  <a:lnTo>
                    <a:pt x="407" y="839"/>
                  </a:lnTo>
                  <a:lnTo>
                    <a:pt x="377" y="857"/>
                  </a:lnTo>
                  <a:lnTo>
                    <a:pt x="344" y="872"/>
                  </a:lnTo>
                  <a:lnTo>
                    <a:pt x="308" y="883"/>
                  </a:lnTo>
                  <a:lnTo>
                    <a:pt x="307" y="883"/>
                  </a:lnTo>
                  <a:lnTo>
                    <a:pt x="305" y="884"/>
                  </a:lnTo>
                  <a:lnTo>
                    <a:pt x="303" y="885"/>
                  </a:lnTo>
                  <a:lnTo>
                    <a:pt x="302" y="886"/>
                  </a:lnTo>
                  <a:lnTo>
                    <a:pt x="301" y="888"/>
                  </a:lnTo>
                  <a:lnTo>
                    <a:pt x="301" y="891"/>
                  </a:lnTo>
                  <a:lnTo>
                    <a:pt x="301" y="971"/>
                  </a:lnTo>
                  <a:lnTo>
                    <a:pt x="298" y="986"/>
                  </a:lnTo>
                  <a:lnTo>
                    <a:pt x="289" y="999"/>
                  </a:lnTo>
                  <a:lnTo>
                    <a:pt x="276" y="1008"/>
                  </a:lnTo>
                  <a:lnTo>
                    <a:pt x="261" y="1010"/>
                  </a:lnTo>
                  <a:lnTo>
                    <a:pt x="224" y="1010"/>
                  </a:lnTo>
                  <a:lnTo>
                    <a:pt x="208" y="1008"/>
                  </a:lnTo>
                  <a:lnTo>
                    <a:pt x="195" y="999"/>
                  </a:lnTo>
                  <a:lnTo>
                    <a:pt x="187" y="986"/>
                  </a:lnTo>
                  <a:lnTo>
                    <a:pt x="183" y="971"/>
                  </a:lnTo>
                  <a:lnTo>
                    <a:pt x="183" y="896"/>
                  </a:lnTo>
                  <a:lnTo>
                    <a:pt x="183" y="892"/>
                  </a:lnTo>
                  <a:lnTo>
                    <a:pt x="182" y="890"/>
                  </a:lnTo>
                  <a:lnTo>
                    <a:pt x="180" y="889"/>
                  </a:lnTo>
                  <a:lnTo>
                    <a:pt x="179" y="888"/>
                  </a:lnTo>
                  <a:lnTo>
                    <a:pt x="177" y="887"/>
                  </a:lnTo>
                  <a:lnTo>
                    <a:pt x="176" y="887"/>
                  </a:lnTo>
                  <a:lnTo>
                    <a:pt x="171" y="887"/>
                  </a:lnTo>
                  <a:lnTo>
                    <a:pt x="160" y="885"/>
                  </a:lnTo>
                  <a:lnTo>
                    <a:pt x="145" y="881"/>
                  </a:lnTo>
                  <a:lnTo>
                    <a:pt x="125" y="877"/>
                  </a:lnTo>
                  <a:lnTo>
                    <a:pt x="104" y="873"/>
                  </a:lnTo>
                  <a:lnTo>
                    <a:pt x="82" y="866"/>
                  </a:lnTo>
                  <a:lnTo>
                    <a:pt x="59" y="860"/>
                  </a:lnTo>
                  <a:lnTo>
                    <a:pt x="37" y="852"/>
                  </a:lnTo>
                  <a:lnTo>
                    <a:pt x="19" y="843"/>
                  </a:lnTo>
                  <a:lnTo>
                    <a:pt x="10" y="837"/>
                  </a:lnTo>
                  <a:lnTo>
                    <a:pt x="2" y="827"/>
                  </a:lnTo>
                  <a:lnTo>
                    <a:pt x="0" y="816"/>
                  </a:lnTo>
                  <a:lnTo>
                    <a:pt x="2" y="803"/>
                  </a:lnTo>
                  <a:lnTo>
                    <a:pt x="21" y="751"/>
                  </a:lnTo>
                  <a:lnTo>
                    <a:pt x="26" y="742"/>
                  </a:lnTo>
                  <a:lnTo>
                    <a:pt x="35" y="734"/>
                  </a:lnTo>
                  <a:lnTo>
                    <a:pt x="45" y="728"/>
                  </a:lnTo>
                  <a:lnTo>
                    <a:pt x="57" y="726"/>
                  </a:lnTo>
                  <a:lnTo>
                    <a:pt x="62" y="727"/>
                  </a:lnTo>
                  <a:lnTo>
                    <a:pt x="68" y="728"/>
                  </a:lnTo>
                  <a:lnTo>
                    <a:pt x="73" y="731"/>
                  </a:lnTo>
                  <a:lnTo>
                    <a:pt x="76" y="732"/>
                  </a:lnTo>
                  <a:lnTo>
                    <a:pt x="83" y="735"/>
                  </a:lnTo>
                  <a:lnTo>
                    <a:pt x="94" y="739"/>
                  </a:lnTo>
                  <a:lnTo>
                    <a:pt x="108" y="745"/>
                  </a:lnTo>
                  <a:lnTo>
                    <a:pt x="124" y="750"/>
                  </a:lnTo>
                  <a:lnTo>
                    <a:pt x="143" y="757"/>
                  </a:lnTo>
                  <a:lnTo>
                    <a:pt x="163" y="762"/>
                  </a:lnTo>
                  <a:lnTo>
                    <a:pt x="182" y="767"/>
                  </a:lnTo>
                  <a:lnTo>
                    <a:pt x="203" y="770"/>
                  </a:lnTo>
                  <a:lnTo>
                    <a:pt x="221" y="771"/>
                  </a:lnTo>
                  <a:lnTo>
                    <a:pt x="252" y="769"/>
                  </a:lnTo>
                  <a:lnTo>
                    <a:pt x="279" y="761"/>
                  </a:lnTo>
                  <a:lnTo>
                    <a:pt x="302" y="750"/>
                  </a:lnTo>
                  <a:lnTo>
                    <a:pt x="321" y="736"/>
                  </a:lnTo>
                  <a:lnTo>
                    <a:pt x="335" y="719"/>
                  </a:lnTo>
                  <a:lnTo>
                    <a:pt x="344" y="698"/>
                  </a:lnTo>
                  <a:lnTo>
                    <a:pt x="347" y="675"/>
                  </a:lnTo>
                  <a:lnTo>
                    <a:pt x="345" y="653"/>
                  </a:lnTo>
                  <a:lnTo>
                    <a:pt x="337" y="635"/>
                  </a:lnTo>
                  <a:lnTo>
                    <a:pt x="325" y="616"/>
                  </a:lnTo>
                  <a:lnTo>
                    <a:pt x="309" y="600"/>
                  </a:lnTo>
                  <a:lnTo>
                    <a:pt x="286" y="583"/>
                  </a:lnTo>
                  <a:lnTo>
                    <a:pt x="256" y="568"/>
                  </a:lnTo>
                  <a:lnTo>
                    <a:pt x="221" y="553"/>
                  </a:lnTo>
                  <a:lnTo>
                    <a:pt x="192" y="541"/>
                  </a:lnTo>
                  <a:lnTo>
                    <a:pt x="163" y="528"/>
                  </a:lnTo>
                  <a:lnTo>
                    <a:pt x="134" y="513"/>
                  </a:lnTo>
                  <a:lnTo>
                    <a:pt x="108" y="498"/>
                  </a:lnTo>
                  <a:lnTo>
                    <a:pt x="84" y="482"/>
                  </a:lnTo>
                  <a:lnTo>
                    <a:pt x="62" y="462"/>
                  </a:lnTo>
                  <a:lnTo>
                    <a:pt x="44" y="441"/>
                  </a:lnTo>
                  <a:lnTo>
                    <a:pt x="28" y="417"/>
                  </a:lnTo>
                  <a:lnTo>
                    <a:pt x="17" y="391"/>
                  </a:lnTo>
                  <a:lnTo>
                    <a:pt x="10" y="361"/>
                  </a:lnTo>
                  <a:lnTo>
                    <a:pt x="8" y="330"/>
                  </a:lnTo>
                  <a:lnTo>
                    <a:pt x="10" y="297"/>
                  </a:lnTo>
                  <a:lnTo>
                    <a:pt x="17" y="266"/>
                  </a:lnTo>
                  <a:lnTo>
                    <a:pt x="29" y="238"/>
                  </a:lnTo>
                  <a:lnTo>
                    <a:pt x="46" y="212"/>
                  </a:lnTo>
                  <a:lnTo>
                    <a:pt x="65" y="188"/>
                  </a:lnTo>
                  <a:lnTo>
                    <a:pt x="89" y="167"/>
                  </a:lnTo>
                  <a:lnTo>
                    <a:pt x="118" y="150"/>
                  </a:lnTo>
                  <a:lnTo>
                    <a:pt x="148" y="135"/>
                  </a:lnTo>
                  <a:lnTo>
                    <a:pt x="183" y="124"/>
                  </a:lnTo>
                  <a:lnTo>
                    <a:pt x="184" y="124"/>
                  </a:lnTo>
                  <a:lnTo>
                    <a:pt x="187" y="123"/>
                  </a:lnTo>
                  <a:lnTo>
                    <a:pt x="189" y="122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39"/>
                  </a:lnTo>
                  <a:lnTo>
                    <a:pt x="195" y="24"/>
                  </a:lnTo>
                  <a:lnTo>
                    <a:pt x="204" y="11"/>
                  </a:lnTo>
                  <a:lnTo>
                    <a:pt x="217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4"/>
            <p:cNvSpPr>
              <a:spLocks noEditPoints="1"/>
            </p:cNvSpPr>
            <p:nvPr/>
          </p:nvSpPr>
          <p:spPr bwMode="auto">
            <a:xfrm>
              <a:off x="1517650" y="3403600"/>
              <a:ext cx="301625" cy="303213"/>
            </a:xfrm>
            <a:custGeom>
              <a:avLst/>
              <a:gdLst>
                <a:gd name="T0" fmla="*/ 813 w 1903"/>
                <a:gd name="T1" fmla="*/ 235 h 1906"/>
                <a:gd name="T2" fmla="*/ 622 w 1903"/>
                <a:gd name="T3" fmla="*/ 300 h 1906"/>
                <a:gd name="T4" fmla="*/ 458 w 1903"/>
                <a:gd name="T5" fmla="*/ 413 h 1906"/>
                <a:gd name="T6" fmla="*/ 332 w 1903"/>
                <a:gd name="T7" fmla="*/ 565 h 1906"/>
                <a:gd name="T8" fmla="*/ 250 w 1903"/>
                <a:gd name="T9" fmla="*/ 747 h 1906"/>
                <a:gd name="T10" fmla="*/ 221 w 1903"/>
                <a:gd name="T11" fmla="*/ 954 h 1906"/>
                <a:gd name="T12" fmla="*/ 250 w 1903"/>
                <a:gd name="T13" fmla="*/ 1159 h 1906"/>
                <a:gd name="T14" fmla="*/ 332 w 1903"/>
                <a:gd name="T15" fmla="*/ 1341 h 1906"/>
                <a:gd name="T16" fmla="*/ 458 w 1903"/>
                <a:gd name="T17" fmla="*/ 1493 h 1906"/>
                <a:gd name="T18" fmla="*/ 622 w 1903"/>
                <a:gd name="T19" fmla="*/ 1607 h 1906"/>
                <a:gd name="T20" fmla="*/ 813 w 1903"/>
                <a:gd name="T21" fmla="*/ 1671 h 1906"/>
                <a:gd name="T22" fmla="*/ 1022 w 1903"/>
                <a:gd name="T23" fmla="*/ 1681 h 1906"/>
                <a:gd name="T24" fmla="*/ 1221 w 1903"/>
                <a:gd name="T25" fmla="*/ 1634 h 1906"/>
                <a:gd name="T26" fmla="*/ 1393 w 1903"/>
                <a:gd name="T27" fmla="*/ 1536 h 1906"/>
                <a:gd name="T28" fmla="*/ 1533 w 1903"/>
                <a:gd name="T29" fmla="*/ 1396 h 1906"/>
                <a:gd name="T30" fmla="*/ 1631 w 1903"/>
                <a:gd name="T31" fmla="*/ 1222 h 1906"/>
                <a:gd name="T32" fmla="*/ 1679 w 1903"/>
                <a:gd name="T33" fmla="*/ 1024 h 1906"/>
                <a:gd name="T34" fmla="*/ 1669 w 1903"/>
                <a:gd name="T35" fmla="*/ 814 h 1906"/>
                <a:gd name="T36" fmla="*/ 1604 w 1903"/>
                <a:gd name="T37" fmla="*/ 623 h 1906"/>
                <a:gd name="T38" fmla="*/ 1492 w 1903"/>
                <a:gd name="T39" fmla="*/ 460 h 1906"/>
                <a:gd name="T40" fmla="*/ 1340 w 1903"/>
                <a:gd name="T41" fmla="*/ 333 h 1906"/>
                <a:gd name="T42" fmla="*/ 1157 w 1903"/>
                <a:gd name="T43" fmla="*/ 250 h 1906"/>
                <a:gd name="T44" fmla="*/ 952 w 1903"/>
                <a:gd name="T45" fmla="*/ 222 h 1906"/>
                <a:gd name="T46" fmla="*/ 1105 w 1903"/>
                <a:gd name="T47" fmla="*/ 13 h 1906"/>
                <a:gd name="T48" fmla="*/ 1321 w 1903"/>
                <a:gd name="T49" fmla="*/ 75 h 1906"/>
                <a:gd name="T50" fmla="*/ 1513 w 1903"/>
                <a:gd name="T51" fmla="*/ 185 h 1906"/>
                <a:gd name="T52" fmla="*/ 1674 w 1903"/>
                <a:gd name="T53" fmla="*/ 333 h 1906"/>
                <a:gd name="T54" fmla="*/ 1797 w 1903"/>
                <a:gd name="T55" fmla="*/ 516 h 1906"/>
                <a:gd name="T56" fmla="*/ 1876 w 1903"/>
                <a:gd name="T57" fmla="*/ 724 h 1906"/>
                <a:gd name="T58" fmla="*/ 1903 w 1903"/>
                <a:gd name="T59" fmla="*/ 954 h 1906"/>
                <a:gd name="T60" fmla="*/ 1876 w 1903"/>
                <a:gd name="T61" fmla="*/ 1182 h 1906"/>
                <a:gd name="T62" fmla="*/ 1797 w 1903"/>
                <a:gd name="T63" fmla="*/ 1391 h 1906"/>
                <a:gd name="T64" fmla="*/ 1674 w 1903"/>
                <a:gd name="T65" fmla="*/ 1573 h 1906"/>
                <a:gd name="T66" fmla="*/ 1513 w 1903"/>
                <a:gd name="T67" fmla="*/ 1722 h 1906"/>
                <a:gd name="T68" fmla="*/ 1321 w 1903"/>
                <a:gd name="T69" fmla="*/ 1831 h 1906"/>
                <a:gd name="T70" fmla="*/ 1105 w 1903"/>
                <a:gd name="T71" fmla="*/ 1893 h 1906"/>
                <a:gd name="T72" fmla="*/ 873 w 1903"/>
                <a:gd name="T73" fmla="*/ 1903 h 1906"/>
                <a:gd name="T74" fmla="*/ 650 w 1903"/>
                <a:gd name="T75" fmla="*/ 1857 h 1906"/>
                <a:gd name="T76" fmla="*/ 451 w 1903"/>
                <a:gd name="T77" fmla="*/ 1763 h 1906"/>
                <a:gd name="T78" fmla="*/ 278 w 1903"/>
                <a:gd name="T79" fmla="*/ 1627 h 1906"/>
                <a:gd name="T80" fmla="*/ 143 w 1903"/>
                <a:gd name="T81" fmla="*/ 1455 h 1906"/>
                <a:gd name="T82" fmla="*/ 48 w 1903"/>
                <a:gd name="T83" fmla="*/ 1254 h 1906"/>
                <a:gd name="T84" fmla="*/ 4 w 1903"/>
                <a:gd name="T85" fmla="*/ 1031 h 1906"/>
                <a:gd name="T86" fmla="*/ 12 w 1903"/>
                <a:gd name="T87" fmla="*/ 799 h 1906"/>
                <a:gd name="T88" fmla="*/ 74 w 1903"/>
                <a:gd name="T89" fmla="*/ 582 h 1906"/>
                <a:gd name="T90" fmla="*/ 184 w 1903"/>
                <a:gd name="T91" fmla="*/ 390 h 1906"/>
                <a:gd name="T92" fmla="*/ 332 w 1903"/>
                <a:gd name="T93" fmla="*/ 229 h 1906"/>
                <a:gd name="T94" fmla="*/ 514 w 1903"/>
                <a:gd name="T95" fmla="*/ 107 h 1906"/>
                <a:gd name="T96" fmla="*/ 722 w 1903"/>
                <a:gd name="T97" fmla="*/ 28 h 1906"/>
                <a:gd name="T98" fmla="*/ 952 w 1903"/>
                <a:gd name="T9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3" h="1906">
                  <a:moveTo>
                    <a:pt x="952" y="222"/>
                  </a:moveTo>
                  <a:lnTo>
                    <a:pt x="881" y="225"/>
                  </a:lnTo>
                  <a:lnTo>
                    <a:pt x="813" y="235"/>
                  </a:lnTo>
                  <a:lnTo>
                    <a:pt x="746" y="250"/>
                  </a:lnTo>
                  <a:lnTo>
                    <a:pt x="682" y="272"/>
                  </a:lnTo>
                  <a:lnTo>
                    <a:pt x="622" y="300"/>
                  </a:lnTo>
                  <a:lnTo>
                    <a:pt x="563" y="333"/>
                  </a:lnTo>
                  <a:lnTo>
                    <a:pt x="510" y="370"/>
                  </a:lnTo>
                  <a:lnTo>
                    <a:pt x="458" y="413"/>
                  </a:lnTo>
                  <a:lnTo>
                    <a:pt x="412" y="460"/>
                  </a:lnTo>
                  <a:lnTo>
                    <a:pt x="370" y="510"/>
                  </a:lnTo>
                  <a:lnTo>
                    <a:pt x="332" y="565"/>
                  </a:lnTo>
                  <a:lnTo>
                    <a:pt x="299" y="623"/>
                  </a:lnTo>
                  <a:lnTo>
                    <a:pt x="272" y="684"/>
                  </a:lnTo>
                  <a:lnTo>
                    <a:pt x="250" y="747"/>
                  </a:lnTo>
                  <a:lnTo>
                    <a:pt x="234" y="814"/>
                  </a:lnTo>
                  <a:lnTo>
                    <a:pt x="224" y="883"/>
                  </a:lnTo>
                  <a:lnTo>
                    <a:pt x="221" y="954"/>
                  </a:lnTo>
                  <a:lnTo>
                    <a:pt x="224" y="1024"/>
                  </a:lnTo>
                  <a:lnTo>
                    <a:pt x="234" y="1092"/>
                  </a:lnTo>
                  <a:lnTo>
                    <a:pt x="250" y="1159"/>
                  </a:lnTo>
                  <a:lnTo>
                    <a:pt x="272" y="1222"/>
                  </a:lnTo>
                  <a:lnTo>
                    <a:pt x="299" y="1284"/>
                  </a:lnTo>
                  <a:lnTo>
                    <a:pt x="332" y="1341"/>
                  </a:lnTo>
                  <a:lnTo>
                    <a:pt x="370" y="1396"/>
                  </a:lnTo>
                  <a:lnTo>
                    <a:pt x="412" y="1446"/>
                  </a:lnTo>
                  <a:lnTo>
                    <a:pt x="458" y="1493"/>
                  </a:lnTo>
                  <a:lnTo>
                    <a:pt x="510" y="1536"/>
                  </a:lnTo>
                  <a:lnTo>
                    <a:pt x="563" y="1574"/>
                  </a:lnTo>
                  <a:lnTo>
                    <a:pt x="622" y="1607"/>
                  </a:lnTo>
                  <a:lnTo>
                    <a:pt x="682" y="1634"/>
                  </a:lnTo>
                  <a:lnTo>
                    <a:pt x="746" y="1656"/>
                  </a:lnTo>
                  <a:lnTo>
                    <a:pt x="813" y="1671"/>
                  </a:lnTo>
                  <a:lnTo>
                    <a:pt x="881" y="1681"/>
                  </a:lnTo>
                  <a:lnTo>
                    <a:pt x="952" y="1685"/>
                  </a:lnTo>
                  <a:lnTo>
                    <a:pt x="1022" y="1681"/>
                  </a:lnTo>
                  <a:lnTo>
                    <a:pt x="1090" y="1671"/>
                  </a:lnTo>
                  <a:lnTo>
                    <a:pt x="1157" y="1656"/>
                  </a:lnTo>
                  <a:lnTo>
                    <a:pt x="1221" y="1634"/>
                  </a:lnTo>
                  <a:lnTo>
                    <a:pt x="1281" y="1607"/>
                  </a:lnTo>
                  <a:lnTo>
                    <a:pt x="1340" y="1574"/>
                  </a:lnTo>
                  <a:lnTo>
                    <a:pt x="1393" y="1536"/>
                  </a:lnTo>
                  <a:lnTo>
                    <a:pt x="1445" y="1493"/>
                  </a:lnTo>
                  <a:lnTo>
                    <a:pt x="1492" y="1446"/>
                  </a:lnTo>
                  <a:lnTo>
                    <a:pt x="1533" y="1396"/>
                  </a:lnTo>
                  <a:lnTo>
                    <a:pt x="1571" y="1341"/>
                  </a:lnTo>
                  <a:lnTo>
                    <a:pt x="1604" y="1284"/>
                  </a:lnTo>
                  <a:lnTo>
                    <a:pt x="1631" y="1222"/>
                  </a:lnTo>
                  <a:lnTo>
                    <a:pt x="1653" y="1159"/>
                  </a:lnTo>
                  <a:lnTo>
                    <a:pt x="1669" y="1092"/>
                  </a:lnTo>
                  <a:lnTo>
                    <a:pt x="1679" y="1024"/>
                  </a:lnTo>
                  <a:lnTo>
                    <a:pt x="1682" y="954"/>
                  </a:lnTo>
                  <a:lnTo>
                    <a:pt x="1679" y="883"/>
                  </a:lnTo>
                  <a:lnTo>
                    <a:pt x="1669" y="814"/>
                  </a:lnTo>
                  <a:lnTo>
                    <a:pt x="1653" y="747"/>
                  </a:lnTo>
                  <a:lnTo>
                    <a:pt x="1631" y="684"/>
                  </a:lnTo>
                  <a:lnTo>
                    <a:pt x="1604" y="623"/>
                  </a:lnTo>
                  <a:lnTo>
                    <a:pt x="1571" y="565"/>
                  </a:lnTo>
                  <a:lnTo>
                    <a:pt x="1533" y="510"/>
                  </a:lnTo>
                  <a:lnTo>
                    <a:pt x="1492" y="460"/>
                  </a:lnTo>
                  <a:lnTo>
                    <a:pt x="1445" y="413"/>
                  </a:lnTo>
                  <a:lnTo>
                    <a:pt x="1393" y="370"/>
                  </a:lnTo>
                  <a:lnTo>
                    <a:pt x="1340" y="333"/>
                  </a:lnTo>
                  <a:lnTo>
                    <a:pt x="1281" y="300"/>
                  </a:lnTo>
                  <a:lnTo>
                    <a:pt x="1221" y="272"/>
                  </a:lnTo>
                  <a:lnTo>
                    <a:pt x="1157" y="250"/>
                  </a:lnTo>
                  <a:lnTo>
                    <a:pt x="1090" y="235"/>
                  </a:lnTo>
                  <a:lnTo>
                    <a:pt x="1022" y="225"/>
                  </a:lnTo>
                  <a:lnTo>
                    <a:pt x="952" y="222"/>
                  </a:lnTo>
                  <a:close/>
                  <a:moveTo>
                    <a:pt x="952" y="0"/>
                  </a:moveTo>
                  <a:lnTo>
                    <a:pt x="1030" y="3"/>
                  </a:lnTo>
                  <a:lnTo>
                    <a:pt x="1105" y="13"/>
                  </a:lnTo>
                  <a:lnTo>
                    <a:pt x="1181" y="28"/>
                  </a:lnTo>
                  <a:lnTo>
                    <a:pt x="1253" y="49"/>
                  </a:lnTo>
                  <a:lnTo>
                    <a:pt x="1321" y="75"/>
                  </a:lnTo>
                  <a:lnTo>
                    <a:pt x="1389" y="107"/>
                  </a:lnTo>
                  <a:lnTo>
                    <a:pt x="1452" y="143"/>
                  </a:lnTo>
                  <a:lnTo>
                    <a:pt x="1513" y="185"/>
                  </a:lnTo>
                  <a:lnTo>
                    <a:pt x="1571" y="229"/>
                  </a:lnTo>
                  <a:lnTo>
                    <a:pt x="1625" y="280"/>
                  </a:lnTo>
                  <a:lnTo>
                    <a:pt x="1674" y="333"/>
                  </a:lnTo>
                  <a:lnTo>
                    <a:pt x="1720" y="390"/>
                  </a:lnTo>
                  <a:lnTo>
                    <a:pt x="1760" y="451"/>
                  </a:lnTo>
                  <a:lnTo>
                    <a:pt x="1797" y="516"/>
                  </a:lnTo>
                  <a:lnTo>
                    <a:pt x="1829" y="582"/>
                  </a:lnTo>
                  <a:lnTo>
                    <a:pt x="1855" y="652"/>
                  </a:lnTo>
                  <a:lnTo>
                    <a:pt x="1876" y="724"/>
                  </a:lnTo>
                  <a:lnTo>
                    <a:pt x="1891" y="799"/>
                  </a:lnTo>
                  <a:lnTo>
                    <a:pt x="1900" y="875"/>
                  </a:lnTo>
                  <a:lnTo>
                    <a:pt x="1903" y="954"/>
                  </a:lnTo>
                  <a:lnTo>
                    <a:pt x="1900" y="1031"/>
                  </a:lnTo>
                  <a:lnTo>
                    <a:pt x="1891" y="1108"/>
                  </a:lnTo>
                  <a:lnTo>
                    <a:pt x="1876" y="1182"/>
                  </a:lnTo>
                  <a:lnTo>
                    <a:pt x="1855" y="1254"/>
                  </a:lnTo>
                  <a:lnTo>
                    <a:pt x="1829" y="1324"/>
                  </a:lnTo>
                  <a:lnTo>
                    <a:pt x="1797" y="1391"/>
                  </a:lnTo>
                  <a:lnTo>
                    <a:pt x="1760" y="1455"/>
                  </a:lnTo>
                  <a:lnTo>
                    <a:pt x="1720" y="1516"/>
                  </a:lnTo>
                  <a:lnTo>
                    <a:pt x="1674" y="1573"/>
                  </a:lnTo>
                  <a:lnTo>
                    <a:pt x="1625" y="1627"/>
                  </a:lnTo>
                  <a:lnTo>
                    <a:pt x="1571" y="1677"/>
                  </a:lnTo>
                  <a:lnTo>
                    <a:pt x="1513" y="1722"/>
                  </a:lnTo>
                  <a:lnTo>
                    <a:pt x="1452" y="1763"/>
                  </a:lnTo>
                  <a:lnTo>
                    <a:pt x="1389" y="1799"/>
                  </a:lnTo>
                  <a:lnTo>
                    <a:pt x="1321" y="1831"/>
                  </a:lnTo>
                  <a:lnTo>
                    <a:pt x="1253" y="1857"/>
                  </a:lnTo>
                  <a:lnTo>
                    <a:pt x="1181" y="1878"/>
                  </a:lnTo>
                  <a:lnTo>
                    <a:pt x="1105" y="1893"/>
                  </a:lnTo>
                  <a:lnTo>
                    <a:pt x="1030" y="1903"/>
                  </a:lnTo>
                  <a:lnTo>
                    <a:pt x="952" y="1906"/>
                  </a:lnTo>
                  <a:lnTo>
                    <a:pt x="873" y="1903"/>
                  </a:lnTo>
                  <a:lnTo>
                    <a:pt x="798" y="1893"/>
                  </a:lnTo>
                  <a:lnTo>
                    <a:pt x="722" y="1878"/>
                  </a:lnTo>
                  <a:lnTo>
                    <a:pt x="650" y="1857"/>
                  </a:lnTo>
                  <a:lnTo>
                    <a:pt x="582" y="1831"/>
                  </a:lnTo>
                  <a:lnTo>
                    <a:pt x="514" y="1799"/>
                  </a:lnTo>
                  <a:lnTo>
                    <a:pt x="451" y="1763"/>
                  </a:lnTo>
                  <a:lnTo>
                    <a:pt x="390" y="1722"/>
                  </a:lnTo>
                  <a:lnTo>
                    <a:pt x="332" y="1677"/>
                  </a:lnTo>
                  <a:lnTo>
                    <a:pt x="278" y="1627"/>
                  </a:lnTo>
                  <a:lnTo>
                    <a:pt x="229" y="1573"/>
                  </a:lnTo>
                  <a:lnTo>
                    <a:pt x="184" y="1516"/>
                  </a:lnTo>
                  <a:lnTo>
                    <a:pt x="143" y="1455"/>
                  </a:lnTo>
                  <a:lnTo>
                    <a:pt x="106" y="1391"/>
                  </a:lnTo>
                  <a:lnTo>
                    <a:pt x="74" y="1324"/>
                  </a:lnTo>
                  <a:lnTo>
                    <a:pt x="48" y="1254"/>
                  </a:lnTo>
                  <a:lnTo>
                    <a:pt x="28" y="1182"/>
                  </a:lnTo>
                  <a:lnTo>
                    <a:pt x="12" y="1108"/>
                  </a:lnTo>
                  <a:lnTo>
                    <a:pt x="4" y="1031"/>
                  </a:lnTo>
                  <a:lnTo>
                    <a:pt x="0" y="954"/>
                  </a:lnTo>
                  <a:lnTo>
                    <a:pt x="4" y="875"/>
                  </a:lnTo>
                  <a:lnTo>
                    <a:pt x="12" y="799"/>
                  </a:lnTo>
                  <a:lnTo>
                    <a:pt x="28" y="724"/>
                  </a:lnTo>
                  <a:lnTo>
                    <a:pt x="48" y="652"/>
                  </a:lnTo>
                  <a:lnTo>
                    <a:pt x="74" y="582"/>
                  </a:lnTo>
                  <a:lnTo>
                    <a:pt x="106" y="516"/>
                  </a:lnTo>
                  <a:lnTo>
                    <a:pt x="143" y="451"/>
                  </a:lnTo>
                  <a:lnTo>
                    <a:pt x="184" y="390"/>
                  </a:lnTo>
                  <a:lnTo>
                    <a:pt x="229" y="333"/>
                  </a:lnTo>
                  <a:lnTo>
                    <a:pt x="278" y="280"/>
                  </a:lnTo>
                  <a:lnTo>
                    <a:pt x="332" y="229"/>
                  </a:lnTo>
                  <a:lnTo>
                    <a:pt x="390" y="185"/>
                  </a:lnTo>
                  <a:lnTo>
                    <a:pt x="451" y="143"/>
                  </a:lnTo>
                  <a:lnTo>
                    <a:pt x="514" y="107"/>
                  </a:lnTo>
                  <a:lnTo>
                    <a:pt x="582" y="75"/>
                  </a:lnTo>
                  <a:lnTo>
                    <a:pt x="650" y="49"/>
                  </a:lnTo>
                  <a:lnTo>
                    <a:pt x="722" y="28"/>
                  </a:lnTo>
                  <a:lnTo>
                    <a:pt x="798" y="13"/>
                  </a:lnTo>
                  <a:lnTo>
                    <a:pt x="873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404938" y="3721100"/>
              <a:ext cx="414338" cy="182563"/>
            </a:xfrm>
            <a:custGeom>
              <a:avLst/>
              <a:gdLst>
                <a:gd name="T0" fmla="*/ 825 w 2608"/>
                <a:gd name="T1" fmla="*/ 14 h 1149"/>
                <a:gd name="T2" fmla="*/ 1025 w 2608"/>
                <a:gd name="T3" fmla="*/ 59 h 1149"/>
                <a:gd name="T4" fmla="*/ 1240 w 2608"/>
                <a:gd name="T5" fmla="*/ 119 h 1149"/>
                <a:gd name="T6" fmla="*/ 1439 w 2608"/>
                <a:gd name="T7" fmla="*/ 182 h 1149"/>
                <a:gd name="T8" fmla="*/ 1593 w 2608"/>
                <a:gd name="T9" fmla="*/ 231 h 1149"/>
                <a:gd name="T10" fmla="*/ 1678 w 2608"/>
                <a:gd name="T11" fmla="*/ 256 h 1149"/>
                <a:gd name="T12" fmla="*/ 1731 w 2608"/>
                <a:gd name="T13" fmla="*/ 309 h 1149"/>
                <a:gd name="T14" fmla="*/ 1737 w 2608"/>
                <a:gd name="T15" fmla="*/ 385 h 1149"/>
                <a:gd name="T16" fmla="*/ 1686 w 2608"/>
                <a:gd name="T17" fmla="*/ 462 h 1149"/>
                <a:gd name="T18" fmla="*/ 1565 w 2608"/>
                <a:gd name="T19" fmla="*/ 509 h 1149"/>
                <a:gd name="T20" fmla="*/ 1405 w 2608"/>
                <a:gd name="T21" fmla="*/ 518 h 1149"/>
                <a:gd name="T22" fmla="*/ 1241 w 2608"/>
                <a:gd name="T23" fmla="*/ 501 h 1149"/>
                <a:gd name="T24" fmla="*/ 1093 w 2608"/>
                <a:gd name="T25" fmla="*/ 476 h 1149"/>
                <a:gd name="T26" fmla="*/ 988 w 2608"/>
                <a:gd name="T27" fmla="*/ 457 h 1149"/>
                <a:gd name="T28" fmla="*/ 947 w 2608"/>
                <a:gd name="T29" fmla="*/ 464 h 1149"/>
                <a:gd name="T30" fmla="*/ 1003 w 2608"/>
                <a:gd name="T31" fmla="*/ 531 h 1149"/>
                <a:gd name="T32" fmla="*/ 1144 w 2608"/>
                <a:gd name="T33" fmla="*/ 586 h 1149"/>
                <a:gd name="T34" fmla="*/ 1331 w 2608"/>
                <a:gd name="T35" fmla="*/ 624 h 1149"/>
                <a:gd name="T36" fmla="*/ 1528 w 2608"/>
                <a:gd name="T37" fmla="*/ 638 h 1149"/>
                <a:gd name="T38" fmla="*/ 1762 w 2608"/>
                <a:gd name="T39" fmla="*/ 610 h 1149"/>
                <a:gd name="T40" fmla="*/ 2161 w 2608"/>
                <a:gd name="T41" fmla="*/ 490 h 1149"/>
                <a:gd name="T42" fmla="*/ 2446 w 2608"/>
                <a:gd name="T43" fmla="*/ 357 h 1149"/>
                <a:gd name="T44" fmla="*/ 2549 w 2608"/>
                <a:gd name="T45" fmla="*/ 366 h 1149"/>
                <a:gd name="T46" fmla="*/ 2604 w 2608"/>
                <a:gd name="T47" fmla="*/ 447 h 1149"/>
                <a:gd name="T48" fmla="*/ 2579 w 2608"/>
                <a:gd name="T49" fmla="*/ 569 h 1149"/>
                <a:gd name="T50" fmla="*/ 2484 w 2608"/>
                <a:gd name="T51" fmla="*/ 670 h 1149"/>
                <a:gd name="T52" fmla="*/ 2353 w 2608"/>
                <a:gd name="T53" fmla="*/ 761 h 1149"/>
                <a:gd name="T54" fmla="*/ 2177 w 2608"/>
                <a:gd name="T55" fmla="*/ 871 h 1149"/>
                <a:gd name="T56" fmla="*/ 1980 w 2608"/>
                <a:gd name="T57" fmla="*/ 982 h 1149"/>
                <a:gd name="T58" fmla="*/ 1793 w 2608"/>
                <a:gd name="T59" fmla="*/ 1076 h 1149"/>
                <a:gd name="T60" fmla="*/ 1641 w 2608"/>
                <a:gd name="T61" fmla="*/ 1137 h 1149"/>
                <a:gd name="T62" fmla="*/ 1535 w 2608"/>
                <a:gd name="T63" fmla="*/ 1149 h 1149"/>
                <a:gd name="T64" fmla="*/ 1360 w 2608"/>
                <a:gd name="T65" fmla="*/ 1134 h 1149"/>
                <a:gd name="T66" fmla="*/ 1129 w 2608"/>
                <a:gd name="T67" fmla="*/ 1103 h 1149"/>
                <a:gd name="T68" fmla="*/ 875 w 2608"/>
                <a:gd name="T69" fmla="*/ 1064 h 1149"/>
                <a:gd name="T70" fmla="*/ 631 w 2608"/>
                <a:gd name="T71" fmla="*/ 1022 h 1149"/>
                <a:gd name="T72" fmla="*/ 429 w 2608"/>
                <a:gd name="T73" fmla="*/ 985 h 1149"/>
                <a:gd name="T74" fmla="*/ 301 w 2608"/>
                <a:gd name="T75" fmla="*/ 961 h 1149"/>
                <a:gd name="T76" fmla="*/ 196 w 2608"/>
                <a:gd name="T77" fmla="*/ 964 h 1149"/>
                <a:gd name="T78" fmla="*/ 85 w 2608"/>
                <a:gd name="T79" fmla="*/ 1028 h 1149"/>
                <a:gd name="T80" fmla="*/ 28 w 2608"/>
                <a:gd name="T81" fmla="*/ 1064 h 1149"/>
                <a:gd name="T82" fmla="*/ 6 w 2608"/>
                <a:gd name="T83" fmla="*/ 1044 h 1149"/>
                <a:gd name="T84" fmla="*/ 0 w 2608"/>
                <a:gd name="T85" fmla="*/ 1023 h 1149"/>
                <a:gd name="T86" fmla="*/ 18 w 2608"/>
                <a:gd name="T87" fmla="*/ 758 h 1149"/>
                <a:gd name="T88" fmla="*/ 37 w 2608"/>
                <a:gd name="T89" fmla="*/ 450 h 1149"/>
                <a:gd name="T90" fmla="*/ 55 w 2608"/>
                <a:gd name="T91" fmla="*/ 175 h 1149"/>
                <a:gd name="T92" fmla="*/ 73 w 2608"/>
                <a:gd name="T93" fmla="*/ 84 h 1149"/>
                <a:gd name="T94" fmla="*/ 125 w 2608"/>
                <a:gd name="T95" fmla="*/ 69 h 1149"/>
                <a:gd name="T96" fmla="*/ 262 w 2608"/>
                <a:gd name="T97" fmla="*/ 47 h 1149"/>
                <a:gd name="T98" fmla="*/ 456 w 2608"/>
                <a:gd name="T99" fmla="*/ 19 h 1149"/>
                <a:gd name="T100" fmla="*/ 636 w 2608"/>
                <a:gd name="T101" fmla="*/ 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8" h="1149">
                  <a:moveTo>
                    <a:pt x="704" y="0"/>
                  </a:moveTo>
                  <a:lnTo>
                    <a:pt x="741" y="2"/>
                  </a:lnTo>
                  <a:lnTo>
                    <a:pt x="781" y="7"/>
                  </a:lnTo>
                  <a:lnTo>
                    <a:pt x="825" y="14"/>
                  </a:lnTo>
                  <a:lnTo>
                    <a:pt x="872" y="23"/>
                  </a:lnTo>
                  <a:lnTo>
                    <a:pt x="921" y="34"/>
                  </a:lnTo>
                  <a:lnTo>
                    <a:pt x="972" y="46"/>
                  </a:lnTo>
                  <a:lnTo>
                    <a:pt x="1025" y="59"/>
                  </a:lnTo>
                  <a:lnTo>
                    <a:pt x="1078" y="73"/>
                  </a:lnTo>
                  <a:lnTo>
                    <a:pt x="1133" y="88"/>
                  </a:lnTo>
                  <a:lnTo>
                    <a:pt x="1186" y="104"/>
                  </a:lnTo>
                  <a:lnTo>
                    <a:pt x="1240" y="119"/>
                  </a:lnTo>
                  <a:lnTo>
                    <a:pt x="1292" y="135"/>
                  </a:lnTo>
                  <a:lnTo>
                    <a:pt x="1343" y="152"/>
                  </a:lnTo>
                  <a:lnTo>
                    <a:pt x="1392" y="167"/>
                  </a:lnTo>
                  <a:lnTo>
                    <a:pt x="1439" y="182"/>
                  </a:lnTo>
                  <a:lnTo>
                    <a:pt x="1483" y="196"/>
                  </a:lnTo>
                  <a:lnTo>
                    <a:pt x="1523" y="210"/>
                  </a:lnTo>
                  <a:lnTo>
                    <a:pt x="1560" y="220"/>
                  </a:lnTo>
                  <a:lnTo>
                    <a:pt x="1593" y="231"/>
                  </a:lnTo>
                  <a:lnTo>
                    <a:pt x="1620" y="239"/>
                  </a:lnTo>
                  <a:lnTo>
                    <a:pt x="1643" y="246"/>
                  </a:lnTo>
                  <a:lnTo>
                    <a:pt x="1661" y="250"/>
                  </a:lnTo>
                  <a:lnTo>
                    <a:pt x="1678" y="256"/>
                  </a:lnTo>
                  <a:lnTo>
                    <a:pt x="1695" y="266"/>
                  </a:lnTo>
                  <a:lnTo>
                    <a:pt x="1709" y="278"/>
                  </a:lnTo>
                  <a:lnTo>
                    <a:pt x="1721" y="293"/>
                  </a:lnTo>
                  <a:lnTo>
                    <a:pt x="1731" y="309"/>
                  </a:lnTo>
                  <a:lnTo>
                    <a:pt x="1736" y="326"/>
                  </a:lnTo>
                  <a:lnTo>
                    <a:pt x="1740" y="346"/>
                  </a:lnTo>
                  <a:lnTo>
                    <a:pt x="1740" y="366"/>
                  </a:lnTo>
                  <a:lnTo>
                    <a:pt x="1737" y="385"/>
                  </a:lnTo>
                  <a:lnTo>
                    <a:pt x="1729" y="406"/>
                  </a:lnTo>
                  <a:lnTo>
                    <a:pt x="1720" y="426"/>
                  </a:lnTo>
                  <a:lnTo>
                    <a:pt x="1704" y="444"/>
                  </a:lnTo>
                  <a:lnTo>
                    <a:pt x="1686" y="462"/>
                  </a:lnTo>
                  <a:lnTo>
                    <a:pt x="1662" y="477"/>
                  </a:lnTo>
                  <a:lnTo>
                    <a:pt x="1633" y="490"/>
                  </a:lnTo>
                  <a:lnTo>
                    <a:pt x="1601" y="501"/>
                  </a:lnTo>
                  <a:lnTo>
                    <a:pt x="1565" y="509"/>
                  </a:lnTo>
                  <a:lnTo>
                    <a:pt x="1527" y="514"/>
                  </a:lnTo>
                  <a:lnTo>
                    <a:pt x="1487" y="518"/>
                  </a:lnTo>
                  <a:lnTo>
                    <a:pt x="1447" y="519"/>
                  </a:lnTo>
                  <a:lnTo>
                    <a:pt x="1405" y="518"/>
                  </a:lnTo>
                  <a:lnTo>
                    <a:pt x="1364" y="515"/>
                  </a:lnTo>
                  <a:lnTo>
                    <a:pt x="1321" y="512"/>
                  </a:lnTo>
                  <a:lnTo>
                    <a:pt x="1281" y="507"/>
                  </a:lnTo>
                  <a:lnTo>
                    <a:pt x="1241" y="501"/>
                  </a:lnTo>
                  <a:lnTo>
                    <a:pt x="1200" y="495"/>
                  </a:lnTo>
                  <a:lnTo>
                    <a:pt x="1163" y="488"/>
                  </a:lnTo>
                  <a:lnTo>
                    <a:pt x="1127" y="482"/>
                  </a:lnTo>
                  <a:lnTo>
                    <a:pt x="1093" y="476"/>
                  </a:lnTo>
                  <a:lnTo>
                    <a:pt x="1062" y="469"/>
                  </a:lnTo>
                  <a:lnTo>
                    <a:pt x="1033" y="465"/>
                  </a:lnTo>
                  <a:lnTo>
                    <a:pt x="1008" y="461"/>
                  </a:lnTo>
                  <a:lnTo>
                    <a:pt x="988" y="457"/>
                  </a:lnTo>
                  <a:lnTo>
                    <a:pt x="970" y="456"/>
                  </a:lnTo>
                  <a:lnTo>
                    <a:pt x="958" y="456"/>
                  </a:lnTo>
                  <a:lnTo>
                    <a:pt x="949" y="460"/>
                  </a:lnTo>
                  <a:lnTo>
                    <a:pt x="947" y="464"/>
                  </a:lnTo>
                  <a:lnTo>
                    <a:pt x="951" y="482"/>
                  </a:lnTo>
                  <a:lnTo>
                    <a:pt x="961" y="498"/>
                  </a:lnTo>
                  <a:lnTo>
                    <a:pt x="979" y="514"/>
                  </a:lnTo>
                  <a:lnTo>
                    <a:pt x="1003" y="531"/>
                  </a:lnTo>
                  <a:lnTo>
                    <a:pt x="1031" y="546"/>
                  </a:lnTo>
                  <a:lnTo>
                    <a:pt x="1065" y="560"/>
                  </a:lnTo>
                  <a:lnTo>
                    <a:pt x="1102" y="573"/>
                  </a:lnTo>
                  <a:lnTo>
                    <a:pt x="1144" y="586"/>
                  </a:lnTo>
                  <a:lnTo>
                    <a:pt x="1187" y="597"/>
                  </a:lnTo>
                  <a:lnTo>
                    <a:pt x="1234" y="607"/>
                  </a:lnTo>
                  <a:lnTo>
                    <a:pt x="1282" y="616"/>
                  </a:lnTo>
                  <a:lnTo>
                    <a:pt x="1331" y="624"/>
                  </a:lnTo>
                  <a:lnTo>
                    <a:pt x="1381" y="630"/>
                  </a:lnTo>
                  <a:lnTo>
                    <a:pt x="1431" y="634"/>
                  </a:lnTo>
                  <a:lnTo>
                    <a:pt x="1480" y="637"/>
                  </a:lnTo>
                  <a:lnTo>
                    <a:pt x="1528" y="638"/>
                  </a:lnTo>
                  <a:lnTo>
                    <a:pt x="1575" y="637"/>
                  </a:lnTo>
                  <a:lnTo>
                    <a:pt x="1618" y="634"/>
                  </a:lnTo>
                  <a:lnTo>
                    <a:pt x="1659" y="629"/>
                  </a:lnTo>
                  <a:lnTo>
                    <a:pt x="1762" y="610"/>
                  </a:lnTo>
                  <a:lnTo>
                    <a:pt x="1866" y="586"/>
                  </a:lnTo>
                  <a:lnTo>
                    <a:pt x="1967" y="558"/>
                  </a:lnTo>
                  <a:lnTo>
                    <a:pt x="2065" y="525"/>
                  </a:lnTo>
                  <a:lnTo>
                    <a:pt x="2161" y="490"/>
                  </a:lnTo>
                  <a:lnTo>
                    <a:pt x="2252" y="452"/>
                  </a:lnTo>
                  <a:lnTo>
                    <a:pt x="2337" y="412"/>
                  </a:lnTo>
                  <a:lnTo>
                    <a:pt x="2417" y="370"/>
                  </a:lnTo>
                  <a:lnTo>
                    <a:pt x="2446" y="357"/>
                  </a:lnTo>
                  <a:lnTo>
                    <a:pt x="2475" y="352"/>
                  </a:lnTo>
                  <a:lnTo>
                    <a:pt x="2501" y="350"/>
                  </a:lnTo>
                  <a:lnTo>
                    <a:pt x="2526" y="356"/>
                  </a:lnTo>
                  <a:lnTo>
                    <a:pt x="2549" y="366"/>
                  </a:lnTo>
                  <a:lnTo>
                    <a:pt x="2568" y="380"/>
                  </a:lnTo>
                  <a:lnTo>
                    <a:pt x="2585" y="398"/>
                  </a:lnTo>
                  <a:lnTo>
                    <a:pt x="2597" y="421"/>
                  </a:lnTo>
                  <a:lnTo>
                    <a:pt x="2604" y="447"/>
                  </a:lnTo>
                  <a:lnTo>
                    <a:pt x="2608" y="474"/>
                  </a:lnTo>
                  <a:lnTo>
                    <a:pt x="2604" y="504"/>
                  </a:lnTo>
                  <a:lnTo>
                    <a:pt x="2595" y="536"/>
                  </a:lnTo>
                  <a:lnTo>
                    <a:pt x="2579" y="569"/>
                  </a:lnTo>
                  <a:lnTo>
                    <a:pt x="2555" y="603"/>
                  </a:lnTo>
                  <a:lnTo>
                    <a:pt x="2525" y="637"/>
                  </a:lnTo>
                  <a:lnTo>
                    <a:pt x="2507" y="652"/>
                  </a:lnTo>
                  <a:lnTo>
                    <a:pt x="2484" y="670"/>
                  </a:lnTo>
                  <a:lnTo>
                    <a:pt x="2458" y="690"/>
                  </a:lnTo>
                  <a:lnTo>
                    <a:pt x="2427" y="712"/>
                  </a:lnTo>
                  <a:lnTo>
                    <a:pt x="2392" y="736"/>
                  </a:lnTo>
                  <a:lnTo>
                    <a:pt x="2353" y="761"/>
                  </a:lnTo>
                  <a:lnTo>
                    <a:pt x="2313" y="788"/>
                  </a:lnTo>
                  <a:lnTo>
                    <a:pt x="2269" y="815"/>
                  </a:lnTo>
                  <a:lnTo>
                    <a:pt x="2224" y="843"/>
                  </a:lnTo>
                  <a:lnTo>
                    <a:pt x="2177" y="871"/>
                  </a:lnTo>
                  <a:lnTo>
                    <a:pt x="2129" y="900"/>
                  </a:lnTo>
                  <a:lnTo>
                    <a:pt x="2080" y="927"/>
                  </a:lnTo>
                  <a:lnTo>
                    <a:pt x="2029" y="954"/>
                  </a:lnTo>
                  <a:lnTo>
                    <a:pt x="1980" y="982"/>
                  </a:lnTo>
                  <a:lnTo>
                    <a:pt x="1931" y="1008"/>
                  </a:lnTo>
                  <a:lnTo>
                    <a:pt x="1884" y="1032"/>
                  </a:lnTo>
                  <a:lnTo>
                    <a:pt x="1837" y="1055"/>
                  </a:lnTo>
                  <a:lnTo>
                    <a:pt x="1793" y="1076"/>
                  </a:lnTo>
                  <a:lnTo>
                    <a:pt x="1750" y="1095"/>
                  </a:lnTo>
                  <a:lnTo>
                    <a:pt x="1711" y="1112"/>
                  </a:lnTo>
                  <a:lnTo>
                    <a:pt x="1674" y="1126"/>
                  </a:lnTo>
                  <a:lnTo>
                    <a:pt x="1641" y="1137"/>
                  </a:lnTo>
                  <a:lnTo>
                    <a:pt x="1612" y="1145"/>
                  </a:lnTo>
                  <a:lnTo>
                    <a:pt x="1592" y="1148"/>
                  </a:lnTo>
                  <a:lnTo>
                    <a:pt x="1567" y="1149"/>
                  </a:lnTo>
                  <a:lnTo>
                    <a:pt x="1535" y="1149"/>
                  </a:lnTo>
                  <a:lnTo>
                    <a:pt x="1498" y="1147"/>
                  </a:lnTo>
                  <a:lnTo>
                    <a:pt x="1457" y="1143"/>
                  </a:lnTo>
                  <a:lnTo>
                    <a:pt x="1410" y="1139"/>
                  </a:lnTo>
                  <a:lnTo>
                    <a:pt x="1360" y="1134"/>
                  </a:lnTo>
                  <a:lnTo>
                    <a:pt x="1306" y="1127"/>
                  </a:lnTo>
                  <a:lnTo>
                    <a:pt x="1249" y="1120"/>
                  </a:lnTo>
                  <a:lnTo>
                    <a:pt x="1191" y="1112"/>
                  </a:lnTo>
                  <a:lnTo>
                    <a:pt x="1129" y="1103"/>
                  </a:lnTo>
                  <a:lnTo>
                    <a:pt x="1066" y="1094"/>
                  </a:lnTo>
                  <a:lnTo>
                    <a:pt x="1003" y="1084"/>
                  </a:lnTo>
                  <a:lnTo>
                    <a:pt x="940" y="1075"/>
                  </a:lnTo>
                  <a:lnTo>
                    <a:pt x="875" y="1064"/>
                  </a:lnTo>
                  <a:lnTo>
                    <a:pt x="812" y="1054"/>
                  </a:lnTo>
                  <a:lnTo>
                    <a:pt x="750" y="1043"/>
                  </a:lnTo>
                  <a:lnTo>
                    <a:pt x="690" y="1032"/>
                  </a:lnTo>
                  <a:lnTo>
                    <a:pt x="631" y="1022"/>
                  </a:lnTo>
                  <a:lnTo>
                    <a:pt x="575" y="1012"/>
                  </a:lnTo>
                  <a:lnTo>
                    <a:pt x="523" y="1003"/>
                  </a:lnTo>
                  <a:lnTo>
                    <a:pt x="474" y="994"/>
                  </a:lnTo>
                  <a:lnTo>
                    <a:pt x="429" y="985"/>
                  </a:lnTo>
                  <a:lnTo>
                    <a:pt x="389" y="977"/>
                  </a:lnTo>
                  <a:lnTo>
                    <a:pt x="354" y="971"/>
                  </a:lnTo>
                  <a:lnTo>
                    <a:pt x="324" y="965"/>
                  </a:lnTo>
                  <a:lnTo>
                    <a:pt x="301" y="961"/>
                  </a:lnTo>
                  <a:lnTo>
                    <a:pt x="285" y="957"/>
                  </a:lnTo>
                  <a:lnTo>
                    <a:pt x="256" y="953"/>
                  </a:lnTo>
                  <a:lnTo>
                    <a:pt x="225" y="957"/>
                  </a:lnTo>
                  <a:lnTo>
                    <a:pt x="196" y="964"/>
                  </a:lnTo>
                  <a:lnTo>
                    <a:pt x="167" y="976"/>
                  </a:lnTo>
                  <a:lnTo>
                    <a:pt x="139" y="992"/>
                  </a:lnTo>
                  <a:lnTo>
                    <a:pt x="112" y="1009"/>
                  </a:lnTo>
                  <a:lnTo>
                    <a:pt x="85" y="1028"/>
                  </a:lnTo>
                  <a:lnTo>
                    <a:pt x="63" y="1047"/>
                  </a:lnTo>
                  <a:lnTo>
                    <a:pt x="48" y="1057"/>
                  </a:lnTo>
                  <a:lnTo>
                    <a:pt x="36" y="1063"/>
                  </a:lnTo>
                  <a:lnTo>
                    <a:pt x="28" y="1064"/>
                  </a:lnTo>
                  <a:lnTo>
                    <a:pt x="20" y="1062"/>
                  </a:lnTo>
                  <a:lnTo>
                    <a:pt x="13" y="1057"/>
                  </a:lnTo>
                  <a:lnTo>
                    <a:pt x="9" y="1052"/>
                  </a:lnTo>
                  <a:lnTo>
                    <a:pt x="6" y="1044"/>
                  </a:lnTo>
                  <a:lnTo>
                    <a:pt x="3" y="1037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0" y="1023"/>
                  </a:lnTo>
                  <a:lnTo>
                    <a:pt x="5" y="965"/>
                  </a:lnTo>
                  <a:lnTo>
                    <a:pt x="9" y="901"/>
                  </a:lnTo>
                  <a:lnTo>
                    <a:pt x="13" y="832"/>
                  </a:lnTo>
                  <a:lnTo>
                    <a:pt x="18" y="758"/>
                  </a:lnTo>
                  <a:lnTo>
                    <a:pt x="23" y="682"/>
                  </a:lnTo>
                  <a:lnTo>
                    <a:pt x="28" y="605"/>
                  </a:lnTo>
                  <a:lnTo>
                    <a:pt x="33" y="526"/>
                  </a:lnTo>
                  <a:lnTo>
                    <a:pt x="37" y="450"/>
                  </a:lnTo>
                  <a:lnTo>
                    <a:pt x="43" y="374"/>
                  </a:lnTo>
                  <a:lnTo>
                    <a:pt x="47" y="303"/>
                  </a:lnTo>
                  <a:lnTo>
                    <a:pt x="52" y="236"/>
                  </a:lnTo>
                  <a:lnTo>
                    <a:pt x="55" y="175"/>
                  </a:lnTo>
                  <a:lnTo>
                    <a:pt x="59" y="120"/>
                  </a:lnTo>
                  <a:lnTo>
                    <a:pt x="61" y="105"/>
                  </a:lnTo>
                  <a:lnTo>
                    <a:pt x="66" y="93"/>
                  </a:lnTo>
                  <a:lnTo>
                    <a:pt x="73" y="84"/>
                  </a:lnTo>
                  <a:lnTo>
                    <a:pt x="83" y="78"/>
                  </a:lnTo>
                  <a:lnTo>
                    <a:pt x="95" y="74"/>
                  </a:lnTo>
                  <a:lnTo>
                    <a:pt x="108" y="71"/>
                  </a:lnTo>
                  <a:lnTo>
                    <a:pt x="125" y="69"/>
                  </a:lnTo>
                  <a:lnTo>
                    <a:pt x="142" y="65"/>
                  </a:lnTo>
                  <a:lnTo>
                    <a:pt x="178" y="60"/>
                  </a:lnTo>
                  <a:lnTo>
                    <a:pt x="219" y="53"/>
                  </a:lnTo>
                  <a:lnTo>
                    <a:pt x="262" y="47"/>
                  </a:lnTo>
                  <a:lnTo>
                    <a:pt x="309" y="39"/>
                  </a:lnTo>
                  <a:lnTo>
                    <a:pt x="357" y="33"/>
                  </a:lnTo>
                  <a:lnTo>
                    <a:pt x="407" y="26"/>
                  </a:lnTo>
                  <a:lnTo>
                    <a:pt x="456" y="19"/>
                  </a:lnTo>
                  <a:lnTo>
                    <a:pt x="505" y="14"/>
                  </a:lnTo>
                  <a:lnTo>
                    <a:pt x="552" y="9"/>
                  </a:lnTo>
                  <a:lnTo>
                    <a:pt x="596" y="4"/>
                  </a:lnTo>
                  <a:lnTo>
                    <a:pt x="636" y="2"/>
                  </a:lnTo>
                  <a:lnTo>
                    <a:pt x="673" y="0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1247775" y="3725863"/>
              <a:ext cx="131763" cy="168275"/>
            </a:xfrm>
            <a:custGeom>
              <a:avLst/>
              <a:gdLst>
                <a:gd name="T0" fmla="*/ 429 w 827"/>
                <a:gd name="T1" fmla="*/ 639 h 1067"/>
                <a:gd name="T2" fmla="*/ 397 w 827"/>
                <a:gd name="T3" fmla="*/ 643 h 1067"/>
                <a:gd name="T4" fmla="*/ 369 w 827"/>
                <a:gd name="T5" fmla="*/ 651 h 1067"/>
                <a:gd name="T6" fmla="*/ 343 w 827"/>
                <a:gd name="T7" fmla="*/ 665 h 1067"/>
                <a:gd name="T8" fmla="*/ 320 w 827"/>
                <a:gd name="T9" fmla="*/ 684 h 1067"/>
                <a:gd name="T10" fmla="*/ 301 w 827"/>
                <a:gd name="T11" fmla="*/ 707 h 1067"/>
                <a:gd name="T12" fmla="*/ 287 w 827"/>
                <a:gd name="T13" fmla="*/ 732 h 1067"/>
                <a:gd name="T14" fmla="*/ 278 w 827"/>
                <a:gd name="T15" fmla="*/ 762 h 1067"/>
                <a:gd name="T16" fmla="*/ 275 w 827"/>
                <a:gd name="T17" fmla="*/ 792 h 1067"/>
                <a:gd name="T18" fmla="*/ 278 w 827"/>
                <a:gd name="T19" fmla="*/ 823 h 1067"/>
                <a:gd name="T20" fmla="*/ 287 w 827"/>
                <a:gd name="T21" fmla="*/ 852 h 1067"/>
                <a:gd name="T22" fmla="*/ 301 w 827"/>
                <a:gd name="T23" fmla="*/ 878 h 1067"/>
                <a:gd name="T24" fmla="*/ 320 w 827"/>
                <a:gd name="T25" fmla="*/ 901 h 1067"/>
                <a:gd name="T26" fmla="*/ 343 w 827"/>
                <a:gd name="T27" fmla="*/ 920 h 1067"/>
                <a:gd name="T28" fmla="*/ 369 w 827"/>
                <a:gd name="T29" fmla="*/ 934 h 1067"/>
                <a:gd name="T30" fmla="*/ 397 w 827"/>
                <a:gd name="T31" fmla="*/ 943 h 1067"/>
                <a:gd name="T32" fmla="*/ 429 w 827"/>
                <a:gd name="T33" fmla="*/ 946 h 1067"/>
                <a:gd name="T34" fmla="*/ 459 w 827"/>
                <a:gd name="T35" fmla="*/ 943 h 1067"/>
                <a:gd name="T36" fmla="*/ 488 w 827"/>
                <a:gd name="T37" fmla="*/ 934 h 1067"/>
                <a:gd name="T38" fmla="*/ 514 w 827"/>
                <a:gd name="T39" fmla="*/ 920 h 1067"/>
                <a:gd name="T40" fmla="*/ 537 w 827"/>
                <a:gd name="T41" fmla="*/ 901 h 1067"/>
                <a:gd name="T42" fmla="*/ 555 w 827"/>
                <a:gd name="T43" fmla="*/ 878 h 1067"/>
                <a:gd name="T44" fmla="*/ 569 w 827"/>
                <a:gd name="T45" fmla="*/ 852 h 1067"/>
                <a:gd name="T46" fmla="*/ 578 w 827"/>
                <a:gd name="T47" fmla="*/ 823 h 1067"/>
                <a:gd name="T48" fmla="*/ 581 w 827"/>
                <a:gd name="T49" fmla="*/ 792 h 1067"/>
                <a:gd name="T50" fmla="*/ 578 w 827"/>
                <a:gd name="T51" fmla="*/ 762 h 1067"/>
                <a:gd name="T52" fmla="*/ 569 w 827"/>
                <a:gd name="T53" fmla="*/ 732 h 1067"/>
                <a:gd name="T54" fmla="*/ 555 w 827"/>
                <a:gd name="T55" fmla="*/ 707 h 1067"/>
                <a:gd name="T56" fmla="*/ 537 w 827"/>
                <a:gd name="T57" fmla="*/ 684 h 1067"/>
                <a:gd name="T58" fmla="*/ 514 w 827"/>
                <a:gd name="T59" fmla="*/ 665 h 1067"/>
                <a:gd name="T60" fmla="*/ 488 w 827"/>
                <a:gd name="T61" fmla="*/ 651 h 1067"/>
                <a:gd name="T62" fmla="*/ 459 w 827"/>
                <a:gd name="T63" fmla="*/ 643 h 1067"/>
                <a:gd name="T64" fmla="*/ 429 w 827"/>
                <a:gd name="T65" fmla="*/ 639 h 1067"/>
                <a:gd name="T66" fmla="*/ 201 w 827"/>
                <a:gd name="T67" fmla="*/ 0 h 1067"/>
                <a:gd name="T68" fmla="*/ 755 w 827"/>
                <a:gd name="T69" fmla="*/ 28 h 1067"/>
                <a:gd name="T70" fmla="*/ 776 w 827"/>
                <a:gd name="T71" fmla="*/ 32 h 1067"/>
                <a:gd name="T72" fmla="*/ 793 w 827"/>
                <a:gd name="T73" fmla="*/ 41 h 1067"/>
                <a:gd name="T74" fmla="*/ 808 w 827"/>
                <a:gd name="T75" fmla="*/ 54 h 1067"/>
                <a:gd name="T76" fmla="*/ 819 w 827"/>
                <a:gd name="T77" fmla="*/ 70 h 1067"/>
                <a:gd name="T78" fmla="*/ 826 w 827"/>
                <a:gd name="T79" fmla="*/ 89 h 1067"/>
                <a:gd name="T80" fmla="*/ 827 w 827"/>
                <a:gd name="T81" fmla="*/ 110 h 1067"/>
                <a:gd name="T82" fmla="*/ 759 w 827"/>
                <a:gd name="T83" fmla="*/ 992 h 1067"/>
                <a:gd name="T84" fmla="*/ 755 w 827"/>
                <a:gd name="T85" fmla="*/ 1013 h 1067"/>
                <a:gd name="T86" fmla="*/ 745 w 827"/>
                <a:gd name="T87" fmla="*/ 1031 h 1067"/>
                <a:gd name="T88" fmla="*/ 732 w 827"/>
                <a:gd name="T89" fmla="*/ 1047 h 1067"/>
                <a:gd name="T90" fmla="*/ 716 w 827"/>
                <a:gd name="T91" fmla="*/ 1058 h 1067"/>
                <a:gd name="T92" fmla="*/ 696 w 827"/>
                <a:gd name="T93" fmla="*/ 1065 h 1067"/>
                <a:gd name="T94" fmla="*/ 675 w 827"/>
                <a:gd name="T95" fmla="*/ 1067 h 1067"/>
                <a:gd name="T96" fmla="*/ 61 w 827"/>
                <a:gd name="T97" fmla="*/ 1067 h 1067"/>
                <a:gd name="T98" fmla="*/ 41 w 827"/>
                <a:gd name="T99" fmla="*/ 1064 h 1067"/>
                <a:gd name="T100" fmla="*/ 24 w 827"/>
                <a:gd name="T101" fmla="*/ 1055 h 1067"/>
                <a:gd name="T102" fmla="*/ 12 w 827"/>
                <a:gd name="T103" fmla="*/ 1043 h 1067"/>
                <a:gd name="T104" fmla="*/ 3 w 827"/>
                <a:gd name="T105" fmla="*/ 1027 h 1067"/>
                <a:gd name="T106" fmla="*/ 0 w 827"/>
                <a:gd name="T107" fmla="*/ 1008 h 1067"/>
                <a:gd name="T108" fmla="*/ 2 w 827"/>
                <a:gd name="T109" fmla="*/ 989 h 1067"/>
                <a:gd name="T110" fmla="*/ 104 w 827"/>
                <a:gd name="T111" fmla="*/ 72 h 1067"/>
                <a:gd name="T112" fmla="*/ 111 w 827"/>
                <a:gd name="T113" fmla="*/ 53 h 1067"/>
                <a:gd name="T114" fmla="*/ 123 w 827"/>
                <a:gd name="T115" fmla="*/ 35 h 1067"/>
                <a:gd name="T116" fmla="*/ 140 w 827"/>
                <a:gd name="T117" fmla="*/ 20 h 1067"/>
                <a:gd name="T118" fmla="*/ 158 w 827"/>
                <a:gd name="T119" fmla="*/ 9 h 1067"/>
                <a:gd name="T120" fmla="*/ 179 w 827"/>
                <a:gd name="T121" fmla="*/ 2 h 1067"/>
                <a:gd name="T122" fmla="*/ 201 w 827"/>
                <a:gd name="T12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067">
                  <a:moveTo>
                    <a:pt x="429" y="639"/>
                  </a:moveTo>
                  <a:lnTo>
                    <a:pt x="397" y="643"/>
                  </a:lnTo>
                  <a:lnTo>
                    <a:pt x="369" y="651"/>
                  </a:lnTo>
                  <a:lnTo>
                    <a:pt x="343" y="665"/>
                  </a:lnTo>
                  <a:lnTo>
                    <a:pt x="320" y="684"/>
                  </a:lnTo>
                  <a:lnTo>
                    <a:pt x="301" y="707"/>
                  </a:lnTo>
                  <a:lnTo>
                    <a:pt x="287" y="732"/>
                  </a:lnTo>
                  <a:lnTo>
                    <a:pt x="278" y="762"/>
                  </a:lnTo>
                  <a:lnTo>
                    <a:pt x="275" y="792"/>
                  </a:lnTo>
                  <a:lnTo>
                    <a:pt x="278" y="823"/>
                  </a:lnTo>
                  <a:lnTo>
                    <a:pt x="287" y="852"/>
                  </a:lnTo>
                  <a:lnTo>
                    <a:pt x="301" y="878"/>
                  </a:lnTo>
                  <a:lnTo>
                    <a:pt x="320" y="901"/>
                  </a:lnTo>
                  <a:lnTo>
                    <a:pt x="343" y="920"/>
                  </a:lnTo>
                  <a:lnTo>
                    <a:pt x="369" y="934"/>
                  </a:lnTo>
                  <a:lnTo>
                    <a:pt x="397" y="943"/>
                  </a:lnTo>
                  <a:lnTo>
                    <a:pt x="429" y="946"/>
                  </a:lnTo>
                  <a:lnTo>
                    <a:pt x="459" y="943"/>
                  </a:lnTo>
                  <a:lnTo>
                    <a:pt x="488" y="934"/>
                  </a:lnTo>
                  <a:lnTo>
                    <a:pt x="514" y="920"/>
                  </a:lnTo>
                  <a:lnTo>
                    <a:pt x="537" y="901"/>
                  </a:lnTo>
                  <a:lnTo>
                    <a:pt x="555" y="878"/>
                  </a:lnTo>
                  <a:lnTo>
                    <a:pt x="569" y="852"/>
                  </a:lnTo>
                  <a:lnTo>
                    <a:pt x="578" y="823"/>
                  </a:lnTo>
                  <a:lnTo>
                    <a:pt x="581" y="792"/>
                  </a:lnTo>
                  <a:lnTo>
                    <a:pt x="578" y="762"/>
                  </a:lnTo>
                  <a:lnTo>
                    <a:pt x="569" y="732"/>
                  </a:lnTo>
                  <a:lnTo>
                    <a:pt x="555" y="707"/>
                  </a:lnTo>
                  <a:lnTo>
                    <a:pt x="537" y="684"/>
                  </a:lnTo>
                  <a:lnTo>
                    <a:pt x="514" y="665"/>
                  </a:lnTo>
                  <a:lnTo>
                    <a:pt x="488" y="651"/>
                  </a:lnTo>
                  <a:lnTo>
                    <a:pt x="459" y="643"/>
                  </a:lnTo>
                  <a:lnTo>
                    <a:pt x="429" y="639"/>
                  </a:lnTo>
                  <a:close/>
                  <a:moveTo>
                    <a:pt x="201" y="0"/>
                  </a:moveTo>
                  <a:lnTo>
                    <a:pt x="755" y="28"/>
                  </a:lnTo>
                  <a:lnTo>
                    <a:pt x="776" y="32"/>
                  </a:lnTo>
                  <a:lnTo>
                    <a:pt x="793" y="41"/>
                  </a:lnTo>
                  <a:lnTo>
                    <a:pt x="808" y="54"/>
                  </a:lnTo>
                  <a:lnTo>
                    <a:pt x="819" y="70"/>
                  </a:lnTo>
                  <a:lnTo>
                    <a:pt x="826" y="89"/>
                  </a:lnTo>
                  <a:lnTo>
                    <a:pt x="827" y="110"/>
                  </a:lnTo>
                  <a:lnTo>
                    <a:pt x="759" y="992"/>
                  </a:lnTo>
                  <a:lnTo>
                    <a:pt x="755" y="1013"/>
                  </a:lnTo>
                  <a:lnTo>
                    <a:pt x="745" y="1031"/>
                  </a:lnTo>
                  <a:lnTo>
                    <a:pt x="732" y="1047"/>
                  </a:lnTo>
                  <a:lnTo>
                    <a:pt x="716" y="1058"/>
                  </a:lnTo>
                  <a:lnTo>
                    <a:pt x="696" y="1065"/>
                  </a:lnTo>
                  <a:lnTo>
                    <a:pt x="675" y="1067"/>
                  </a:lnTo>
                  <a:lnTo>
                    <a:pt x="61" y="1067"/>
                  </a:lnTo>
                  <a:lnTo>
                    <a:pt x="41" y="1064"/>
                  </a:lnTo>
                  <a:lnTo>
                    <a:pt x="24" y="1055"/>
                  </a:lnTo>
                  <a:lnTo>
                    <a:pt x="12" y="1043"/>
                  </a:lnTo>
                  <a:lnTo>
                    <a:pt x="3" y="1027"/>
                  </a:lnTo>
                  <a:lnTo>
                    <a:pt x="0" y="1008"/>
                  </a:lnTo>
                  <a:lnTo>
                    <a:pt x="2" y="989"/>
                  </a:lnTo>
                  <a:lnTo>
                    <a:pt x="104" y="72"/>
                  </a:lnTo>
                  <a:lnTo>
                    <a:pt x="111" y="53"/>
                  </a:lnTo>
                  <a:lnTo>
                    <a:pt x="123" y="35"/>
                  </a:lnTo>
                  <a:lnTo>
                    <a:pt x="140" y="20"/>
                  </a:lnTo>
                  <a:lnTo>
                    <a:pt x="158" y="9"/>
                  </a:lnTo>
                  <a:lnTo>
                    <a:pt x="17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95"/>
          <p:cNvSpPr txBox="1"/>
          <p:nvPr/>
        </p:nvSpPr>
        <p:spPr>
          <a:xfrm>
            <a:off x="4381620" y="2457526"/>
            <a:ext cx="40691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9"/>
          <p:cNvSpPr txBox="1"/>
          <p:nvPr/>
        </p:nvSpPr>
        <p:spPr>
          <a:xfrm>
            <a:off x="4449243" y="3197304"/>
            <a:ext cx="3840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00"/>
          <p:cNvSpPr txBox="1"/>
          <p:nvPr/>
        </p:nvSpPr>
        <p:spPr>
          <a:xfrm>
            <a:off x="4008351" y="1719316"/>
            <a:ext cx="51180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text </a:t>
            </a: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2404" y="1210291"/>
            <a:ext cx="549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revisão narrativa não </a:t>
            </a:r>
            <a:r>
              <a:rPr lang="pt-BR" dirty="0"/>
              <a:t>utiliza critérios explícitos e sistemáticos para a busca e análise crítica da </a:t>
            </a:r>
            <a:r>
              <a:rPr lang="pt-BR" dirty="0" smtClean="0"/>
              <a:t>literatura”  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4008351" y="2403570"/>
            <a:ext cx="549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busca pelos estudos não precisa esgotar as fontes de </a:t>
            </a:r>
            <a:r>
              <a:rPr lang="pt-BR" dirty="0" smtClean="0"/>
              <a:t>informação. </a:t>
            </a:r>
            <a:r>
              <a:rPr lang="pt-BR" dirty="0"/>
              <a:t>Não aplica estratégias de busca sofisticadas e </a:t>
            </a:r>
            <a:r>
              <a:rPr lang="pt-BR" dirty="0" smtClean="0"/>
              <a:t>exaustivas”  </a:t>
            </a:r>
            <a:endParaRPr lang="pt-BR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5803352" y="4277598"/>
            <a:ext cx="549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seleção </a:t>
            </a:r>
            <a:r>
              <a:rPr lang="pt-BR" dirty="0"/>
              <a:t>dos estudos e a interpretação das informações podem estar sujeitas à subjetividade dos </a:t>
            </a:r>
            <a:r>
              <a:rPr lang="pt-BR" dirty="0" smtClean="0"/>
              <a:t>autores”  </a:t>
            </a:r>
            <a:endParaRPr lang="pt-BR" dirty="0"/>
          </a:p>
        </p:txBody>
      </p:sp>
      <p:pic>
        <p:nvPicPr>
          <p:cNvPr id="6146" name="Picture 2" descr="https://rafaelclodomiro.files.wordpress.com/2010/06/fa9535431703a16189f25674fb94b130f75a_revis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" y="2762765"/>
            <a:ext cx="2575936" cy="23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292" y="5438274"/>
            <a:ext cx="7632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https://rafaelclodomiro.files.wordpress.com/2010/06/fa9535431703a16189f25674fb94b130f75a_revisao.jpg</a:t>
            </a:r>
          </a:p>
        </p:txBody>
      </p:sp>
      <p:sp>
        <p:nvSpPr>
          <p:cNvPr id="68" name="Título 2"/>
          <p:cNvSpPr>
            <a:spLocks noGrp="1"/>
          </p:cNvSpPr>
          <p:nvPr>
            <p:ph type="title"/>
          </p:nvPr>
        </p:nvSpPr>
        <p:spPr>
          <a:xfrm>
            <a:off x="786184" y="19032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+mn-lt"/>
                <a:cs typeface="Times New Roman" pitchFamily="18" charset="0"/>
              </a:rPr>
              <a:t>Revisão narrativa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3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DBFA9"/>
      </a:accent1>
      <a:accent2>
        <a:srgbClr val="91918B"/>
      </a:accent2>
      <a:accent3>
        <a:srgbClr val="757575"/>
      </a:accent3>
      <a:accent4>
        <a:srgbClr val="D0EBF8"/>
      </a:accent4>
      <a:accent5>
        <a:srgbClr val="004A82"/>
      </a:accent5>
      <a:accent6>
        <a:srgbClr val="002060"/>
      </a:accent6>
      <a:hlink>
        <a:srgbClr val="5F5F5F"/>
      </a:hlink>
      <a:folHlink>
        <a:srgbClr val="919191"/>
      </a:folHlink>
    </a:clrScheme>
    <a:fontScheme name="Personalizada 5">
      <a:majorFont>
        <a:latin typeface="Evogria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14521</TotalTime>
  <Words>748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canela</vt:lpstr>
      <vt:lpstr>Evogria</vt:lpstr>
      <vt:lpstr>Myriad Pro</vt:lpstr>
      <vt:lpstr>Myriad Pro (Corpo)</vt:lpstr>
      <vt:lpstr>Times New Roman</vt:lpstr>
      <vt:lpstr>Wingdings 2</vt:lpstr>
      <vt:lpstr>Wingdings 3</vt:lpstr>
      <vt:lpstr>Tema do Office</vt:lpstr>
      <vt:lpstr>1_Personalizar design</vt:lpstr>
      <vt:lpstr>2_Personalizar design</vt:lpstr>
      <vt:lpstr>Personalizar design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Revisão narrativa </vt:lpstr>
      <vt:lpstr>Apresentação do PowerPoint</vt:lpstr>
      <vt:lpstr>Apresentação do PowerPoint</vt:lpstr>
      <vt:lpstr>Revisão sistemática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estatística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Ian Cantalice</dc:creator>
  <cp:lastModifiedBy>Carla da Silva Santos</cp:lastModifiedBy>
  <cp:revision>41</cp:revision>
  <dcterms:created xsi:type="dcterms:W3CDTF">2016-02-23T19:30:48Z</dcterms:created>
  <dcterms:modified xsi:type="dcterms:W3CDTF">2018-09-11T15:09:28Z</dcterms:modified>
</cp:coreProperties>
</file>