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4" r:id="rId3"/>
    <p:sldId id="275" r:id="rId4"/>
    <p:sldId id="271" r:id="rId5"/>
    <p:sldId id="273" r:id="rId6"/>
    <p:sldId id="259" r:id="rId7"/>
    <p:sldId id="261" r:id="rId8"/>
    <p:sldId id="263" r:id="rId9"/>
    <p:sldId id="264" r:id="rId10"/>
    <p:sldId id="265" r:id="rId11"/>
    <p:sldId id="266" r:id="rId12"/>
    <p:sldId id="267" r:id="rId13"/>
    <p:sldId id="276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BDA2-C6BD-471E-AD16-8E1D52B7263A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B2A19-40DD-438B-878A-E68569DB84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1317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BDA2-C6BD-471E-AD16-8E1D52B7263A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B2A19-40DD-438B-878A-E68569DB84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4465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BDA2-C6BD-471E-AD16-8E1D52B7263A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B2A19-40DD-438B-878A-E68569DB84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710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BDA2-C6BD-471E-AD16-8E1D52B7263A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B2A19-40DD-438B-878A-E68569DB84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996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BDA2-C6BD-471E-AD16-8E1D52B7263A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B2A19-40DD-438B-878A-E68569DB84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6866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BDA2-C6BD-471E-AD16-8E1D52B7263A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B2A19-40DD-438B-878A-E68569DB84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0132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BDA2-C6BD-471E-AD16-8E1D52B7263A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B2A19-40DD-438B-878A-E68569DB84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351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BDA2-C6BD-471E-AD16-8E1D52B7263A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B2A19-40DD-438B-878A-E68569DB84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376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BDA2-C6BD-471E-AD16-8E1D52B7263A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B2A19-40DD-438B-878A-E68569DB84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2562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BDA2-C6BD-471E-AD16-8E1D52B7263A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B2A19-40DD-438B-878A-E68569DB84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912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BDA2-C6BD-471E-AD16-8E1D52B7263A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B2A19-40DD-438B-878A-E68569DB84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8301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9BDA2-C6BD-471E-AD16-8E1D52B7263A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B2A19-40DD-438B-878A-E68569DB84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5836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" y="0"/>
            <a:ext cx="12168188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1012" y="951723"/>
            <a:ext cx="5635690" cy="2276670"/>
          </a:xfrm>
        </p:spPr>
        <p:txBody>
          <a:bodyPr>
            <a:normAutofit/>
          </a:bodyPr>
          <a:lstStyle/>
          <a:p>
            <a:r>
              <a:rPr lang="pt-BR" b="1" dirty="0"/>
              <a:t>Sexualidade Infantil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5212702" cy="2162658"/>
          </a:xfrm>
        </p:spPr>
        <p:txBody>
          <a:bodyPr>
            <a:normAutofit/>
          </a:bodyPr>
          <a:lstStyle/>
          <a:p>
            <a:r>
              <a:rPr lang="pt-BR" sz="2800" b="1" dirty="0"/>
              <a:t>Mônica Oliveira</a:t>
            </a:r>
          </a:p>
          <a:p>
            <a:r>
              <a:rPr lang="pt-BR" sz="2800" b="1" dirty="0"/>
              <a:t>Yasmin Oliveira</a:t>
            </a:r>
          </a:p>
          <a:p>
            <a:r>
              <a:rPr lang="pt-BR" sz="2800" b="1" i="1" dirty="0"/>
              <a:t>Desenvolvimento do Ciclo de Vida</a:t>
            </a:r>
          </a:p>
        </p:txBody>
      </p:sp>
    </p:spTree>
    <p:extLst>
      <p:ext uri="{BB962C8B-B14F-4D97-AF65-F5344CB8AC3E}">
        <p14:creationId xmlns:p14="http://schemas.microsoft.com/office/powerpoint/2010/main" val="976182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6751" y="130629"/>
            <a:ext cx="9357049" cy="1418253"/>
          </a:xfrm>
        </p:spPr>
        <p:txBody>
          <a:bodyPr>
            <a:normAutofit/>
          </a:bodyPr>
          <a:lstStyle/>
          <a:p>
            <a:r>
              <a:rPr lang="pt-BR" sz="4800" b="1" dirty="0"/>
              <a:t>Conceitos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72815" y="1418254"/>
            <a:ext cx="9853127" cy="5057192"/>
          </a:xfrm>
        </p:spPr>
        <p:txBody>
          <a:bodyPr numCol="1">
            <a:noAutofit/>
          </a:bodyPr>
          <a:lstStyle/>
          <a:p>
            <a:pPr algn="just"/>
            <a:r>
              <a:rPr lang="pt-BR" sz="3200" dirty="0"/>
              <a:t>Realidade psíquica: cenas relatadas podem ter sido imaginadas, com a mesma força e consequência de uma situação real. É isso que importa para a análise.</a:t>
            </a:r>
          </a:p>
          <a:p>
            <a:pPr algn="just"/>
            <a:r>
              <a:rPr lang="pt-BR" sz="3200" dirty="0"/>
              <a:t>Sintoma: uma produção resultante de um conflito psíquico entre o desejo e os mecanismos de defesa. </a:t>
            </a:r>
          </a:p>
          <a:p>
            <a:pPr algn="just"/>
            <a:r>
              <a:rPr lang="pt-BR" sz="3200" dirty="0"/>
              <a:t>Mecanismos de defesa: processos inconscientes, que ocorrem independente da vontade do individuo. O ego exclui da consciência conteúdos indesejáveis. </a:t>
            </a:r>
          </a:p>
          <a:p>
            <a:pPr algn="just"/>
            <a:endParaRPr lang="pt-BR" sz="32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5488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019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6751" y="130629"/>
            <a:ext cx="9357049" cy="1418253"/>
          </a:xfrm>
        </p:spPr>
        <p:txBody>
          <a:bodyPr>
            <a:normAutofit/>
          </a:bodyPr>
          <a:lstStyle/>
          <a:p>
            <a:r>
              <a:rPr lang="pt-BR" sz="4800" b="1" dirty="0"/>
              <a:t>Simbiose e função paterna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72815" y="1418254"/>
            <a:ext cx="9853127" cy="5057192"/>
          </a:xfrm>
        </p:spPr>
        <p:txBody>
          <a:bodyPr numCol="1">
            <a:noAutofit/>
          </a:bodyPr>
          <a:lstStyle/>
          <a:p>
            <a:pPr algn="just"/>
            <a:r>
              <a:rPr lang="pt-BR" dirty="0"/>
              <a:t>Função paterna: pode ser realizada pelo social. </a:t>
            </a:r>
          </a:p>
          <a:p>
            <a:pPr algn="just"/>
            <a:r>
              <a:rPr lang="pt-BR" dirty="0"/>
              <a:t>O exercício da função paterna sobre o par mãe-bebê poderá ter como efeito uma separação simbólica entre eles e impedirá a mãe de considerar seu filho como um “objeto” voltado unicamente para a sua satisfação. </a:t>
            </a:r>
          </a:p>
          <a:p>
            <a:pPr algn="just"/>
            <a:r>
              <a:rPr lang="pt-BR" dirty="0"/>
              <a:t>Singularização do filho e diferenciação em relação ao corpo e às palavras maternas.</a:t>
            </a:r>
          </a:p>
          <a:p>
            <a:pPr algn="just"/>
            <a:r>
              <a:rPr lang="pt-BR" dirty="0"/>
              <a:t>Uma mãe que está submetida à função paterna leva em conta os parâmetros que a cultura lhe propõe para orientar essa relação.</a:t>
            </a:r>
          </a:p>
          <a:p>
            <a:pPr algn="just"/>
            <a:r>
              <a:rPr lang="pt-BR" dirty="0"/>
              <a:t>A função paterna é a encarregada de transmitir esses parâmetros. </a:t>
            </a:r>
          </a:p>
          <a:p>
            <a:pPr algn="just"/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5488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374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6751" y="130629"/>
            <a:ext cx="9357049" cy="1418253"/>
          </a:xfrm>
        </p:spPr>
        <p:txBody>
          <a:bodyPr>
            <a:normAutofit/>
          </a:bodyPr>
          <a:lstStyle/>
          <a:p>
            <a:r>
              <a:rPr lang="pt-BR" sz="4800" b="1" dirty="0"/>
              <a:t>Complexo de Édipo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72815" y="1418254"/>
            <a:ext cx="9853127" cy="5057192"/>
          </a:xfrm>
        </p:spPr>
        <p:txBody>
          <a:bodyPr numCol="1">
            <a:noAutofit/>
          </a:bodyPr>
          <a:lstStyle/>
          <a:p>
            <a:pPr algn="just"/>
            <a:r>
              <a:rPr lang="pt-BR" sz="3200" dirty="0"/>
              <a:t>A mãe é objeto de desejo do menino e o pai o rival que impede</a:t>
            </a:r>
          </a:p>
          <a:p>
            <a:pPr algn="just"/>
            <a:r>
              <a:rPr lang="pt-BR" sz="3200" dirty="0"/>
              <a:t>Objetivo: ser o pai e “ter” a mãe.  </a:t>
            </a:r>
          </a:p>
          <a:p>
            <a:pPr algn="just"/>
            <a:endParaRPr lang="pt-BR" sz="3200" dirty="0"/>
          </a:p>
          <a:p>
            <a:pPr algn="just"/>
            <a:r>
              <a:rPr lang="pt-BR" sz="3200" dirty="0"/>
              <a:t>Posteriormente, por medo de perder o amor do pai, ele desiste da mãe e passa a integrar o mundo social. Com regras internalizas por meio de identificação com o pai. </a:t>
            </a:r>
          </a:p>
          <a:p>
            <a:pPr algn="just"/>
            <a:endParaRPr lang="pt-BR" sz="32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548882" cy="6858000"/>
          </a:xfrm>
          <a:prstGeom prst="rect">
            <a:avLst/>
          </a:prstGeom>
        </p:spPr>
      </p:pic>
      <p:sp>
        <p:nvSpPr>
          <p:cNvPr id="6" name="Seta para baixo 5"/>
          <p:cNvSpPr/>
          <p:nvPr/>
        </p:nvSpPr>
        <p:spPr>
          <a:xfrm>
            <a:off x="2646919" y="3037114"/>
            <a:ext cx="242596" cy="3918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5758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6751" y="130629"/>
            <a:ext cx="9357049" cy="1418253"/>
          </a:xfrm>
        </p:spPr>
        <p:txBody>
          <a:bodyPr>
            <a:normAutofit/>
          </a:bodyPr>
          <a:lstStyle/>
          <a:p>
            <a:r>
              <a:rPr lang="pt-BR" sz="4800" b="1" dirty="0"/>
              <a:t>Referências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72815" y="1696278"/>
            <a:ext cx="9853127" cy="4779168"/>
          </a:xfrm>
        </p:spPr>
        <p:txBody>
          <a:bodyPr numCol="1">
            <a:noAutofit/>
          </a:bodyPr>
          <a:lstStyle/>
          <a:p>
            <a:pPr algn="just"/>
            <a:r>
              <a:rPr lang="pt-BR" sz="3200" dirty="0"/>
              <a:t>BOCK, Ana Mercês Bahia; FURTADO, Odair; TEIXEIRA, Maria de Lourdes </a:t>
            </a:r>
            <a:r>
              <a:rPr lang="pt-BR" sz="3200" dirty="0" err="1"/>
              <a:t>Trassi</a:t>
            </a:r>
            <a:r>
              <a:rPr lang="pt-BR" sz="3200" dirty="0"/>
              <a:t>. Psicologias. São Paulo: Saraiva, 13ª edição, p.101 – 105, 1999 </a:t>
            </a:r>
          </a:p>
          <a:p>
            <a:pPr algn="just"/>
            <a:r>
              <a:rPr lang="pt-BR" sz="3200" dirty="0"/>
              <a:t>Melo-Filho, </a:t>
            </a:r>
            <a:r>
              <a:rPr lang="pt-BR" sz="3200" dirty="0" err="1"/>
              <a:t>Julio</a:t>
            </a:r>
            <a:r>
              <a:rPr lang="pt-BR" sz="3200" dirty="0"/>
              <a:t> de. Psicossomática hoje. Porto Alegre, 2010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5488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230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6751" y="130629"/>
            <a:ext cx="9357049" cy="1418253"/>
          </a:xfrm>
        </p:spPr>
        <p:txBody>
          <a:bodyPr>
            <a:normAutofit/>
          </a:bodyPr>
          <a:lstStyle/>
          <a:p>
            <a:r>
              <a:rPr lang="pt-BR" sz="4800" b="1" dirty="0"/>
              <a:t>Fundador da Psicanálise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72815" y="1418254"/>
            <a:ext cx="9853127" cy="5057192"/>
          </a:xfrm>
        </p:spPr>
        <p:txBody>
          <a:bodyPr numCol="1">
            <a:noAutofit/>
          </a:bodyPr>
          <a:lstStyle/>
          <a:p>
            <a:pPr algn="just"/>
            <a:r>
              <a:rPr lang="pt-BR" sz="3200" dirty="0"/>
              <a:t>Sigmund Freud (1856-1939)</a:t>
            </a:r>
          </a:p>
          <a:p>
            <a:pPr algn="just"/>
            <a:r>
              <a:rPr lang="pt-BR" sz="3200" dirty="0"/>
              <a:t>Médico psiquiatra</a:t>
            </a:r>
          </a:p>
          <a:p>
            <a:pPr algn="just"/>
            <a:r>
              <a:rPr lang="pt-BR" sz="3200" dirty="0"/>
              <a:t>Colocou “os processos misteriosos” do psiquismo como problemas científicos. </a:t>
            </a:r>
          </a:p>
          <a:p>
            <a:pPr algn="just"/>
            <a:r>
              <a:rPr lang="pt-BR" sz="3200" dirty="0"/>
              <a:t>Começou a clinicar em Viena (</a:t>
            </a:r>
            <a:r>
              <a:rPr lang="pt-BR" sz="3200" dirty="0" err="1"/>
              <a:t>Charcot</a:t>
            </a:r>
            <a:r>
              <a:rPr lang="pt-BR" sz="3200" dirty="0"/>
              <a:t>): eliminação de sintomas e distúrbios nervosos com a sugestão hipnótica </a:t>
            </a:r>
          </a:p>
          <a:p>
            <a:pPr algn="just"/>
            <a:r>
              <a:rPr lang="pt-BR" sz="3200" dirty="0"/>
              <a:t>Com </a:t>
            </a:r>
            <a:r>
              <a:rPr lang="pt-BR" sz="3200" dirty="0" err="1"/>
              <a:t>Breuer</a:t>
            </a:r>
            <a:r>
              <a:rPr lang="pt-BR" sz="3200" dirty="0"/>
              <a:t>: eliminação de sintomas através da liberação de afetos ligados ao trauma, método catártico </a:t>
            </a:r>
          </a:p>
          <a:p>
            <a:pPr algn="just"/>
            <a:r>
              <a:rPr lang="pt-BR" sz="3200" dirty="0"/>
              <a:t>Associação livre de ideias: confiar na fala desordenada do cliente</a:t>
            </a:r>
          </a:p>
          <a:p>
            <a:pPr algn="just"/>
            <a:endParaRPr lang="pt-BR" sz="3200" dirty="0"/>
          </a:p>
          <a:p>
            <a:pPr algn="just"/>
            <a:endParaRPr lang="pt-BR" sz="32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5488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684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6751" y="130629"/>
            <a:ext cx="9357049" cy="1418253"/>
          </a:xfrm>
        </p:spPr>
        <p:txBody>
          <a:bodyPr>
            <a:normAutofit/>
          </a:bodyPr>
          <a:lstStyle/>
          <a:p>
            <a:r>
              <a:rPr lang="pt-BR" sz="4800" b="1" dirty="0"/>
              <a:t>O caso Ana O.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72815" y="1418254"/>
            <a:ext cx="9853127" cy="5057192"/>
          </a:xfrm>
        </p:spPr>
        <p:txBody>
          <a:bodyPr numCol="1">
            <a:noAutofit/>
          </a:bodyPr>
          <a:lstStyle/>
          <a:p>
            <a:pPr algn="just"/>
            <a:r>
              <a:rPr lang="pt-BR" dirty="0"/>
              <a:t>Apresentava sintomas profundos de histeria, que incluíam paralisia, perda de memória, deterioração mental, náuseas e distúrbios visuais e orais. </a:t>
            </a:r>
          </a:p>
          <a:p>
            <a:pPr algn="just"/>
            <a:r>
              <a:rPr lang="pt-BR" dirty="0"/>
              <a:t>Os primeiros sintomas apareceram quando ela cuidava do pai, que sempre a mimara e estava morrendo.</a:t>
            </a:r>
          </a:p>
          <a:p>
            <a:pPr algn="just"/>
            <a:r>
              <a:rPr lang="pt-BR" dirty="0"/>
              <a:t>“Ao falar sobre as experiências (..) ela se sentia aliviada dos sintomas” (</a:t>
            </a:r>
            <a:r>
              <a:rPr lang="pt-BR" dirty="0" err="1"/>
              <a:t>Cartase</a:t>
            </a:r>
            <a:r>
              <a:rPr lang="pt-BR" dirty="0"/>
              <a:t>)</a:t>
            </a:r>
          </a:p>
          <a:p>
            <a:pPr marL="0" indent="0" algn="just">
              <a:buNone/>
            </a:pPr>
            <a:r>
              <a:rPr lang="pt-BR" dirty="0"/>
              <a:t>Limpeza de chaminé, ou cura pela palavra. </a:t>
            </a:r>
          </a:p>
          <a:p>
            <a:pPr marL="0" indent="0" algn="just">
              <a:buNone/>
            </a:pPr>
            <a:r>
              <a:rPr lang="pt-BR" dirty="0"/>
              <a:t>Os incidentes lembrados eram pensamentos ou eventos que ela repudiava. </a:t>
            </a:r>
          </a:p>
          <a:p>
            <a:pPr marL="0" indent="0" algn="just">
              <a:buNone/>
            </a:pPr>
            <a:r>
              <a:rPr lang="pt-BR" dirty="0"/>
              <a:t>Transferência com </a:t>
            </a:r>
            <a:r>
              <a:rPr lang="pt-BR" dirty="0" err="1"/>
              <a:t>Breuer</a:t>
            </a:r>
            <a:endParaRPr lang="pt-BR" dirty="0"/>
          </a:p>
          <a:p>
            <a:pPr algn="just"/>
            <a:endParaRPr lang="pt-BR" sz="32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5488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837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4866" y="-101400"/>
            <a:ext cx="9730273" cy="1325563"/>
          </a:xfrm>
        </p:spPr>
        <p:txBody>
          <a:bodyPr/>
          <a:lstStyle/>
          <a:p>
            <a:r>
              <a:rPr lang="pt-BR" b="1" dirty="0"/>
              <a:t>Psicossomática e Psicanálise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43608" y="1237042"/>
            <a:ext cx="10487608" cy="5419233"/>
          </a:xfrm>
        </p:spPr>
        <p:txBody>
          <a:bodyPr>
            <a:normAutofit/>
          </a:bodyPr>
          <a:lstStyle/>
          <a:p>
            <a:pPr algn="just"/>
            <a:r>
              <a:rPr lang="pt-BR" sz="3200" dirty="0"/>
              <a:t>Incialmente exercida por médicos com formação em psicanálise. </a:t>
            </a:r>
          </a:p>
          <a:p>
            <a:pPr algn="just"/>
            <a:r>
              <a:rPr lang="pt-BR" sz="3200" dirty="0"/>
              <a:t>Estudos sobre a gênese inconsciente das enfermidades.</a:t>
            </a:r>
          </a:p>
          <a:p>
            <a:pPr algn="just">
              <a:buFontTx/>
              <a:buChar char="-"/>
            </a:pPr>
            <a:r>
              <a:rPr lang="pt-BR" sz="3200" dirty="0"/>
              <a:t>Sintoma: uma produção resultante de um conflito psíquico entre o desejo e os mecanismos de defesa. </a:t>
            </a:r>
          </a:p>
          <a:p>
            <a:pPr algn="just">
              <a:buFontTx/>
              <a:buChar char="-"/>
            </a:pPr>
            <a:r>
              <a:rPr lang="pt-BR" sz="3200" dirty="0"/>
              <a:t>A fala tem função terapêutica (associação livre de ideias)</a:t>
            </a:r>
          </a:p>
          <a:p>
            <a:pPr algn="just">
              <a:buFontTx/>
              <a:buChar char="-"/>
            </a:pPr>
            <a:endParaRPr lang="pt-BR" sz="3200" dirty="0"/>
          </a:p>
          <a:p>
            <a:pPr marL="0" indent="0" algn="just">
              <a:buNone/>
            </a:pPr>
            <a:r>
              <a:rPr lang="pt-BR" dirty="0"/>
              <a:t>  </a:t>
            </a:r>
          </a:p>
          <a:p>
            <a:pPr marL="0" indent="0" algn="just">
              <a:buNone/>
            </a:pPr>
            <a:r>
              <a:rPr lang="pt-BR" dirty="0"/>
              <a:t>  Na prática clínica a relação médico-paciente é um recurso terapêutico. </a:t>
            </a:r>
          </a:p>
          <a:p>
            <a:pPr algn="just"/>
            <a:endParaRPr lang="pt-BR" sz="3200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194317" cy="6858000"/>
          </a:xfrm>
          <a:prstGeom prst="rect">
            <a:avLst/>
          </a:prstGeom>
        </p:spPr>
      </p:pic>
      <p:sp>
        <p:nvSpPr>
          <p:cNvPr id="4" name="Seta para a direita 3"/>
          <p:cNvSpPr/>
          <p:nvPr/>
        </p:nvSpPr>
        <p:spPr>
          <a:xfrm>
            <a:off x="1297350" y="5628067"/>
            <a:ext cx="235237" cy="2189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2261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4866" y="-101400"/>
            <a:ext cx="9730273" cy="1325563"/>
          </a:xfrm>
        </p:spPr>
        <p:txBody>
          <a:bodyPr/>
          <a:lstStyle/>
          <a:p>
            <a:r>
              <a:rPr lang="pt-BR" b="1" dirty="0"/>
              <a:t>Psicossomática – campo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21683" y="1224163"/>
            <a:ext cx="7931020" cy="541923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pt-BR" sz="32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3200" dirty="0"/>
              <a:t>“Não se deseja que o médico tenha de aprender Psicoterapia nem fazer Psicanálise, mas se deseja que ele se transforme em um observador qualificado que possa administrar a sua pessoa”.  (Melo-Filho, 2010)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1943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344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6751" y="130629"/>
            <a:ext cx="9357049" cy="1418253"/>
          </a:xfrm>
        </p:spPr>
        <p:txBody>
          <a:bodyPr>
            <a:normAutofit/>
          </a:bodyPr>
          <a:lstStyle/>
          <a:p>
            <a:r>
              <a:rPr lang="pt-BR" sz="4800" b="1" dirty="0"/>
              <a:t>A descoberta do inconsciente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35678" y="2291938"/>
            <a:ext cx="9690264" cy="4183508"/>
          </a:xfrm>
        </p:spPr>
        <p:txBody>
          <a:bodyPr numCol="1">
            <a:noAutofit/>
          </a:bodyPr>
          <a:lstStyle/>
          <a:p>
            <a:pPr algn="just"/>
            <a:r>
              <a:rPr lang="pt-BR" sz="3200" dirty="0"/>
              <a:t>Existem conteúdos psíquicos que ficam encobertos, causam constrangimentos.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5488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031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8883" y="130629"/>
            <a:ext cx="9804917" cy="1418253"/>
          </a:xfrm>
        </p:spPr>
        <p:txBody>
          <a:bodyPr>
            <a:normAutofit/>
          </a:bodyPr>
          <a:lstStyle/>
          <a:p>
            <a:r>
              <a:rPr lang="pt-BR" b="1" dirty="0"/>
              <a:t>Aparelho psíquico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72815" y="1418254"/>
            <a:ext cx="9853127" cy="5057192"/>
          </a:xfrm>
        </p:spPr>
        <p:txBody>
          <a:bodyPr numCol="1">
            <a:noAutofit/>
          </a:bodyPr>
          <a:lstStyle/>
          <a:p>
            <a:pPr algn="just"/>
            <a:endParaRPr lang="pt-BR" sz="3200" dirty="0"/>
          </a:p>
          <a:p>
            <a:pPr algn="just"/>
            <a:endParaRPr lang="pt-BR" sz="32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548882" cy="685800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996751" y="1623526"/>
            <a:ext cx="364982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u="sng" dirty="0"/>
              <a:t>Consciente</a:t>
            </a:r>
            <a:r>
              <a:rPr lang="pt-BR" sz="2800" dirty="0"/>
              <a:t>: recebe as informações do mundo exterior e interior</a:t>
            </a:r>
          </a:p>
          <a:p>
            <a:r>
              <a:rPr lang="pt-BR" sz="2800" u="sng" dirty="0"/>
              <a:t>Pré-consciente</a:t>
            </a:r>
            <a:r>
              <a:rPr lang="pt-BR" sz="2800" dirty="0"/>
              <a:t>: memórias, conhecimentos guardados</a:t>
            </a:r>
          </a:p>
          <a:p>
            <a:r>
              <a:rPr lang="pt-BR" sz="2800" u="sng" dirty="0"/>
              <a:t>Inconsciente</a:t>
            </a:r>
            <a:r>
              <a:rPr lang="pt-BR" sz="2800" dirty="0"/>
              <a:t>: conteúdos reprimidos por censuras internas. Atemporal</a:t>
            </a:r>
          </a:p>
        </p:txBody>
      </p:sp>
    </p:spTree>
    <p:extLst>
      <p:ext uri="{BB962C8B-B14F-4D97-AF65-F5344CB8AC3E}">
        <p14:creationId xmlns:p14="http://schemas.microsoft.com/office/powerpoint/2010/main" val="2859022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6751" y="130629"/>
            <a:ext cx="9357049" cy="1418253"/>
          </a:xfrm>
        </p:spPr>
        <p:txBody>
          <a:bodyPr>
            <a:normAutofit/>
          </a:bodyPr>
          <a:lstStyle/>
          <a:p>
            <a:r>
              <a:rPr lang="pt-BR" sz="4800" b="1" dirty="0"/>
              <a:t>Sexualidade Infantil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72815" y="1418254"/>
            <a:ext cx="9853127" cy="5057192"/>
          </a:xfrm>
        </p:spPr>
        <p:txBody>
          <a:bodyPr numCol="1">
            <a:noAutofit/>
          </a:bodyPr>
          <a:lstStyle/>
          <a:p>
            <a:pPr algn="just"/>
            <a:r>
              <a:rPr lang="pt-BR" sz="3200" dirty="0"/>
              <a:t>A maioria dos desejos e pensamentos reprimidos eram conflitos de ordem sexual</a:t>
            </a:r>
          </a:p>
          <a:p>
            <a:pPr algn="just"/>
            <a:r>
              <a:rPr lang="pt-BR" sz="3200" dirty="0"/>
              <a:t>Na vida infantil estavam as experiências de caráter traumático, que desencadeavam os sintomas atuais</a:t>
            </a:r>
          </a:p>
          <a:p>
            <a:pPr algn="just"/>
            <a:endParaRPr lang="pt-BR" sz="3200" dirty="0"/>
          </a:p>
          <a:p>
            <a:pPr algn="just"/>
            <a:r>
              <a:rPr lang="pt-BR" sz="3200" dirty="0"/>
              <a:t>Sexualidade como centro da vida psíquica </a:t>
            </a:r>
          </a:p>
          <a:p>
            <a:pPr algn="just"/>
            <a:r>
              <a:rPr lang="pt-BR" sz="3200" dirty="0"/>
              <a:t>Existência da sexualidade infantil</a:t>
            </a:r>
          </a:p>
          <a:p>
            <a:pPr algn="just"/>
            <a:endParaRPr lang="pt-BR" sz="32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548882" cy="6858000"/>
          </a:xfrm>
          <a:prstGeom prst="rect">
            <a:avLst/>
          </a:prstGeom>
        </p:spPr>
      </p:pic>
      <p:sp>
        <p:nvSpPr>
          <p:cNvPr id="6" name="Seta para baixo 5"/>
          <p:cNvSpPr/>
          <p:nvPr/>
        </p:nvSpPr>
        <p:spPr>
          <a:xfrm>
            <a:off x="2687216" y="3503644"/>
            <a:ext cx="242596" cy="3918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7703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6751" y="130629"/>
            <a:ext cx="9357049" cy="1418253"/>
          </a:xfrm>
        </p:spPr>
        <p:txBody>
          <a:bodyPr>
            <a:normAutofit/>
          </a:bodyPr>
          <a:lstStyle/>
          <a:p>
            <a:r>
              <a:rPr lang="pt-BR" sz="4800" b="1" dirty="0"/>
              <a:t>Sexualidade Infantil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72815" y="1418254"/>
            <a:ext cx="9853127" cy="5057192"/>
          </a:xfrm>
        </p:spPr>
        <p:txBody>
          <a:bodyPr numCol="1">
            <a:noAutofit/>
          </a:bodyPr>
          <a:lstStyle/>
          <a:p>
            <a:pPr algn="just"/>
            <a:r>
              <a:rPr lang="pt-BR" sz="3200" dirty="0"/>
              <a:t>A função sexual existe desde o principio da vida: incialmente o prazer é encontrado no próprio corpo</a:t>
            </a:r>
          </a:p>
          <a:p>
            <a:pPr algn="just"/>
            <a:r>
              <a:rPr lang="pt-BR" sz="3200" dirty="0"/>
              <a:t>Libido = energia dos instintos sexuais</a:t>
            </a:r>
          </a:p>
          <a:p>
            <a:pPr algn="just"/>
            <a:r>
              <a:rPr lang="pt-BR" sz="3200" dirty="0"/>
              <a:t>O corpo é </a:t>
            </a:r>
            <a:r>
              <a:rPr lang="pt-BR" sz="3200" dirty="0" err="1"/>
              <a:t>erotizado</a:t>
            </a:r>
            <a:r>
              <a:rPr lang="pt-BR" sz="3200" dirty="0"/>
              <a:t>  = excitações sexuais estão localizadas em partes do corpo</a:t>
            </a:r>
          </a:p>
          <a:p>
            <a:pPr algn="just"/>
            <a:r>
              <a:rPr lang="pt-BR" sz="3200" dirty="0"/>
              <a:t>Fases do desenvolvimento sexual: oral (zona de erotização boca); anal ;  fálica (zona de erotização</a:t>
            </a:r>
          </a:p>
          <a:p>
            <a:pPr marL="0" indent="0" algn="just">
              <a:buNone/>
            </a:pPr>
            <a:r>
              <a:rPr lang="pt-BR" sz="3200" dirty="0"/>
              <a:t> órgão sexual);  latência; genital (o objeto</a:t>
            </a:r>
          </a:p>
          <a:p>
            <a:pPr marL="0" indent="0" algn="just">
              <a:buNone/>
            </a:pPr>
            <a:r>
              <a:rPr lang="pt-BR" sz="3200" dirty="0"/>
              <a:t>de desejo está no outro).</a:t>
            </a:r>
          </a:p>
          <a:p>
            <a:pPr marL="0" indent="0" algn="just">
              <a:buNone/>
            </a:pPr>
            <a:endParaRPr lang="pt-BR" sz="3200" dirty="0"/>
          </a:p>
          <a:p>
            <a:pPr algn="just"/>
            <a:endParaRPr lang="pt-BR" sz="32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5488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6131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3331</TotalTime>
  <Words>702</Words>
  <Application>Microsoft Office PowerPoint</Application>
  <PresentationFormat>Widescreen</PresentationFormat>
  <Paragraphs>66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do Office</vt:lpstr>
      <vt:lpstr>Sexualidade Infantil</vt:lpstr>
      <vt:lpstr>Fundador da Psicanálise</vt:lpstr>
      <vt:lpstr>O caso Ana O. </vt:lpstr>
      <vt:lpstr>Psicossomática e Psicanálise </vt:lpstr>
      <vt:lpstr>Psicossomática – campo </vt:lpstr>
      <vt:lpstr>A descoberta do inconsciente</vt:lpstr>
      <vt:lpstr>Aparelho psíquico</vt:lpstr>
      <vt:lpstr>Sexualidade Infantil</vt:lpstr>
      <vt:lpstr>Sexualidade Infantil</vt:lpstr>
      <vt:lpstr>Conceitos</vt:lpstr>
      <vt:lpstr>Simbiose e função paterna</vt:lpstr>
      <vt:lpstr>Complexo de Édipo </vt:lpstr>
      <vt:lpstr>Referências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Psicanálise</dc:title>
  <dc:creator>Yasmin</dc:creator>
  <cp:lastModifiedBy>Carla da Silva Santos</cp:lastModifiedBy>
  <cp:revision>40</cp:revision>
  <dcterms:created xsi:type="dcterms:W3CDTF">2017-01-16T18:26:43Z</dcterms:created>
  <dcterms:modified xsi:type="dcterms:W3CDTF">2018-09-27T11:44:31Z</dcterms:modified>
</cp:coreProperties>
</file>