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8"/>
  </p:notesMasterIdLst>
  <p:sldIdLst>
    <p:sldId id="256" r:id="rId2"/>
    <p:sldId id="296" r:id="rId3"/>
    <p:sldId id="257" r:id="rId4"/>
    <p:sldId id="258" r:id="rId5"/>
    <p:sldId id="294" r:id="rId6"/>
    <p:sldId id="259" r:id="rId7"/>
    <p:sldId id="262" r:id="rId8"/>
    <p:sldId id="261" r:id="rId9"/>
    <p:sldId id="263" r:id="rId10"/>
    <p:sldId id="264" r:id="rId11"/>
    <p:sldId id="265" r:id="rId12"/>
    <p:sldId id="277" r:id="rId13"/>
    <p:sldId id="307" r:id="rId14"/>
    <p:sldId id="308" r:id="rId15"/>
    <p:sldId id="279" r:id="rId16"/>
    <p:sldId id="280" r:id="rId17"/>
    <p:sldId id="298" r:id="rId18"/>
    <p:sldId id="282" r:id="rId19"/>
    <p:sldId id="281" r:id="rId20"/>
    <p:sldId id="274" r:id="rId21"/>
    <p:sldId id="271" r:id="rId22"/>
    <p:sldId id="272" r:id="rId23"/>
    <p:sldId id="285" r:id="rId24"/>
    <p:sldId id="267" r:id="rId25"/>
    <p:sldId id="275" r:id="rId26"/>
    <p:sldId id="268" r:id="rId27"/>
    <p:sldId id="283" r:id="rId28"/>
    <p:sldId id="273" r:id="rId29"/>
    <p:sldId id="287" r:id="rId30"/>
    <p:sldId id="288" r:id="rId31"/>
    <p:sldId id="299" r:id="rId32"/>
    <p:sldId id="266" r:id="rId33"/>
    <p:sldId id="297" r:id="rId34"/>
    <p:sldId id="289" r:id="rId35"/>
    <p:sldId id="290" r:id="rId36"/>
    <p:sldId id="293" r:id="rId37"/>
    <p:sldId id="291" r:id="rId38"/>
    <p:sldId id="295" r:id="rId39"/>
    <p:sldId id="303" r:id="rId40"/>
    <p:sldId id="306" r:id="rId41"/>
    <p:sldId id="300" r:id="rId42"/>
    <p:sldId id="301" r:id="rId43"/>
    <p:sldId id="302" r:id="rId44"/>
    <p:sldId id="309" r:id="rId45"/>
    <p:sldId id="304" r:id="rId46"/>
    <p:sldId id="284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4E606-BA71-4A16-9CC7-102D75E6736E}" type="datetimeFigureOut">
              <a:rPr lang="pt-BR" smtClean="0"/>
              <a:pPr/>
              <a:t>05/09/2018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10784-BE43-4739-B073-EB24881423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874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10784-BE43-4739-B073-EB2488142380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696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10784-BE43-4739-B073-EB2488142380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87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49A9-2DD4-4FEC-9CC7-8B5B9B6C33E1}" type="datetimeFigureOut">
              <a:rPr lang="pt-BR" smtClean="0"/>
              <a:pPr/>
              <a:t>05/09/2018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E813-1ED7-4520-91C8-0BE8C6849D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49A9-2DD4-4FEC-9CC7-8B5B9B6C33E1}" type="datetimeFigureOut">
              <a:rPr lang="pt-BR" smtClean="0"/>
              <a:pPr/>
              <a:t>05/09/2018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E813-1ED7-4520-91C8-0BE8C6849D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49A9-2DD4-4FEC-9CC7-8B5B9B6C33E1}" type="datetimeFigureOut">
              <a:rPr lang="pt-BR" smtClean="0"/>
              <a:pPr/>
              <a:t>05/09/2018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E813-1ED7-4520-91C8-0BE8C6849D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49A9-2DD4-4FEC-9CC7-8B5B9B6C33E1}" type="datetimeFigureOut">
              <a:rPr lang="pt-BR" smtClean="0"/>
              <a:pPr/>
              <a:t>05/09/2018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E813-1ED7-4520-91C8-0BE8C6849D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49A9-2DD4-4FEC-9CC7-8B5B9B6C33E1}" type="datetimeFigureOut">
              <a:rPr lang="pt-BR" smtClean="0"/>
              <a:pPr/>
              <a:t>05/09/2018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E813-1ED7-4520-91C8-0BE8C6849D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49A9-2DD4-4FEC-9CC7-8B5B9B6C33E1}" type="datetimeFigureOut">
              <a:rPr lang="pt-BR" smtClean="0"/>
              <a:pPr/>
              <a:t>05/09/2018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E813-1ED7-4520-91C8-0BE8C6849D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49A9-2DD4-4FEC-9CC7-8B5B9B6C33E1}" type="datetimeFigureOut">
              <a:rPr lang="pt-BR" smtClean="0"/>
              <a:pPr/>
              <a:t>05/09/2018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E813-1ED7-4520-91C8-0BE8C6849D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49A9-2DD4-4FEC-9CC7-8B5B9B6C33E1}" type="datetimeFigureOut">
              <a:rPr lang="pt-BR" smtClean="0"/>
              <a:pPr/>
              <a:t>05/09/2018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E813-1ED7-4520-91C8-0BE8C6849D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49A9-2DD4-4FEC-9CC7-8B5B9B6C33E1}" type="datetimeFigureOut">
              <a:rPr lang="pt-BR" smtClean="0"/>
              <a:pPr/>
              <a:t>05/09/2018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E813-1ED7-4520-91C8-0BE8C6849D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49A9-2DD4-4FEC-9CC7-8B5B9B6C33E1}" type="datetimeFigureOut">
              <a:rPr lang="pt-BR" smtClean="0"/>
              <a:pPr/>
              <a:t>05/09/2018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E813-1ED7-4520-91C8-0BE8C6849D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49A9-2DD4-4FEC-9CC7-8B5B9B6C33E1}" type="datetimeFigureOut">
              <a:rPr lang="pt-BR" smtClean="0"/>
              <a:pPr/>
              <a:t>05/09/2018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8F3E813-1ED7-4520-91C8-0BE8C6849DA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7749A9-2DD4-4FEC-9CC7-8B5B9B6C33E1}" type="datetimeFigureOut">
              <a:rPr lang="pt-BR" smtClean="0"/>
              <a:pPr/>
              <a:t>05/09/2018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F3E813-1ED7-4520-91C8-0BE8C6849DA9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foescola.com/anatomia-humana/coracao/" TargetMode="External"/><Relationship Id="rId3" Type="http://schemas.openxmlformats.org/officeDocument/2006/relationships/hyperlink" Target="http://www.infoescola.com/anatomia-humana/pulmoes/" TargetMode="External"/><Relationship Id="rId7" Type="http://schemas.openxmlformats.org/officeDocument/2006/relationships/hyperlink" Target="http://www.infoescola.com/anatomia-humana/pancreas/" TargetMode="External"/><Relationship Id="rId2" Type="http://schemas.openxmlformats.org/officeDocument/2006/relationships/hyperlink" Target="http://www.infoescola.com/anatomia-humana/figad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foescola.com/anatomia-humana/baco/" TargetMode="External"/><Relationship Id="rId11" Type="http://schemas.openxmlformats.org/officeDocument/2006/relationships/hyperlink" Target="http://www.infoescola.com/anatomia-humana/pericardio/" TargetMode="External"/><Relationship Id="rId5" Type="http://schemas.openxmlformats.org/officeDocument/2006/relationships/hyperlink" Target="http://www.infoescola.com/sistema-digestivo/estomago/" TargetMode="External"/><Relationship Id="rId10" Type="http://schemas.openxmlformats.org/officeDocument/2006/relationships/hyperlink" Target="http://www.infoescola.com/sistema-urinario/rim/" TargetMode="External"/><Relationship Id="rId4" Type="http://schemas.openxmlformats.org/officeDocument/2006/relationships/hyperlink" Target="http://www.infoescola.com/sistema-digestivo/intestino-grosso/" TargetMode="External"/><Relationship Id="rId9" Type="http://schemas.openxmlformats.org/officeDocument/2006/relationships/hyperlink" Target="http://www.infoescola.com/anatomia-humana/intestino-delgado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14348" y="1571612"/>
            <a:ext cx="77153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latin typeface="Constantia" pitchFamily="18" charset="0"/>
              </a:rPr>
              <a:t>                                                                                                 </a:t>
            </a:r>
          </a:p>
          <a:p>
            <a:endParaRPr lang="pt-BR" dirty="0">
              <a:latin typeface="Constantia" pitchFamily="18" charset="0"/>
            </a:endParaRPr>
          </a:p>
          <a:p>
            <a:r>
              <a:rPr lang="pt-BR" sz="6000" dirty="0" smtClean="0">
                <a:latin typeface="Constantia" pitchFamily="18" charset="0"/>
              </a:rPr>
              <a:t>            </a:t>
            </a:r>
            <a:r>
              <a:rPr lang="pt-BR" sz="6000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FEBRE</a:t>
            </a:r>
          </a:p>
          <a:p>
            <a:endParaRPr lang="pt-BR" sz="6000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pt-BR" sz="3200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pt-BR" sz="3200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                    Prof. Regina Brasil</a:t>
            </a:r>
          </a:p>
          <a:p>
            <a:r>
              <a:rPr lang="pt-BR" sz="3200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                              </a:t>
            </a:r>
            <a:endParaRPr lang="pt-BR" sz="3200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829576" cy="928694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C00000"/>
                </a:solidFill>
                <a:latin typeface="Constantia" pitchFamily="18" charset="0"/>
              </a:rPr>
              <a:t>   FEBRE – Avaliação </a:t>
            </a:r>
            <a:endParaRPr lang="pt-BR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85926"/>
            <a:ext cx="8686800" cy="5072074"/>
          </a:xfrm>
        </p:spPr>
        <p:txBody>
          <a:bodyPr/>
          <a:lstStyle/>
          <a:p>
            <a:pPr>
              <a:buNone/>
            </a:pPr>
            <a:r>
              <a:rPr lang="pt-BR" sz="5400" b="1" dirty="0" smtClean="0">
                <a:solidFill>
                  <a:srgbClr val="C00000"/>
                </a:solidFill>
                <a:latin typeface="Constantia" pitchFamily="18" charset="0"/>
              </a:rPr>
              <a:t>ANAMNESE</a:t>
            </a:r>
            <a:r>
              <a:rPr lang="pt-BR" sz="5400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</a:p>
          <a:p>
            <a:pPr>
              <a:buNone/>
            </a:pPr>
            <a:endParaRPr lang="pt-BR" sz="5400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pt-BR" sz="4000" dirty="0" smtClean="0">
                <a:solidFill>
                  <a:srgbClr val="C00000"/>
                </a:solidFill>
                <a:latin typeface="Constantia" pitchFamily="18" charset="0"/>
              </a:rPr>
              <a:t>EXAME FÍSICO</a:t>
            </a:r>
          </a:p>
          <a:p>
            <a:pPr>
              <a:buNone/>
            </a:pPr>
            <a:endParaRPr lang="pt-BR" sz="4400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pt-BR" sz="3200" dirty="0" smtClean="0">
                <a:solidFill>
                  <a:srgbClr val="C00000"/>
                </a:solidFill>
                <a:latin typeface="Constantia" pitchFamily="18" charset="0"/>
              </a:rPr>
              <a:t>LABORATÓRIO</a:t>
            </a:r>
            <a:endParaRPr lang="pt-BR" sz="3200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1026" name="Picture 2" descr="C:\Users\Regina\Documents\imagem consulta med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285600"/>
            <a:ext cx="2786082" cy="1854011"/>
          </a:xfrm>
          <a:prstGeom prst="rect">
            <a:avLst/>
          </a:prstGeom>
          <a:noFill/>
        </p:spPr>
      </p:pic>
      <p:pic>
        <p:nvPicPr>
          <p:cNvPr id="1027" name="Picture 3" descr="C:\Users\Regina\Documents\imagem exame laboratori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072074"/>
            <a:ext cx="1785950" cy="1643074"/>
          </a:xfrm>
          <a:prstGeom prst="rect">
            <a:avLst/>
          </a:prstGeom>
          <a:noFill/>
        </p:spPr>
      </p:pic>
      <p:pic>
        <p:nvPicPr>
          <p:cNvPr id="1028" name="Picture 4" descr="C:\Users\Regina\Documents\imagem exame fisic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5924" y="3181945"/>
            <a:ext cx="2202092" cy="1890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pt-BR" sz="4800" dirty="0" smtClean="0">
                <a:solidFill>
                  <a:srgbClr val="C00000"/>
                </a:solidFill>
                <a:latin typeface="+mn-lt"/>
              </a:rPr>
              <a:t>       FEBRE - </a:t>
            </a:r>
            <a:r>
              <a:rPr lang="pt-BR" sz="4800" dirty="0" err="1" smtClean="0">
                <a:solidFill>
                  <a:srgbClr val="C00000"/>
                </a:solidFill>
                <a:latin typeface="+mn-lt"/>
              </a:rPr>
              <a:t>Anamnese</a:t>
            </a:r>
            <a:endParaRPr lang="pt-BR" sz="4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pt-B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sz="3800" dirty="0" smtClean="0">
                <a:solidFill>
                  <a:srgbClr val="C00000"/>
                </a:solidFill>
              </a:rPr>
              <a:t>1. </a:t>
            </a:r>
            <a:r>
              <a:rPr lang="pt-BR" sz="3800" b="1" dirty="0" smtClean="0">
                <a:solidFill>
                  <a:srgbClr val="C00000"/>
                </a:solidFill>
              </a:rPr>
              <a:t>HISTÓRIA CLÍNICA </a:t>
            </a:r>
          </a:p>
          <a:p>
            <a:pPr>
              <a:buNone/>
            </a:pPr>
            <a:r>
              <a:rPr lang="pt-BR" sz="3800" dirty="0" smtClean="0">
                <a:solidFill>
                  <a:srgbClr val="C00000"/>
                </a:solidFill>
              </a:rPr>
              <a:t>   - Caracterização completa da febre e sintomas associados</a:t>
            </a:r>
          </a:p>
          <a:p>
            <a:pPr>
              <a:buNone/>
            </a:pPr>
            <a:r>
              <a:rPr lang="pt-BR" sz="3800" dirty="0" smtClean="0">
                <a:solidFill>
                  <a:srgbClr val="C00000"/>
                </a:solidFill>
              </a:rPr>
              <a:t>   - Epidemiologia</a:t>
            </a:r>
          </a:p>
          <a:p>
            <a:pPr>
              <a:buNone/>
            </a:pPr>
            <a:r>
              <a:rPr lang="pt-BR" sz="3800" dirty="0" smtClean="0">
                <a:solidFill>
                  <a:srgbClr val="C00000"/>
                </a:solidFill>
              </a:rPr>
              <a:t>   - Excluir febre medicamentosa</a:t>
            </a:r>
          </a:p>
          <a:p>
            <a:endParaRPr lang="pt-BR" sz="38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pt-BR" sz="38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pt-BR" sz="4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sz="4400" b="1" dirty="0" smtClean="0">
                <a:solidFill>
                  <a:srgbClr val="C00000"/>
                </a:solidFill>
              </a:rPr>
              <a:t>  - Definição Tipo de Curva Febril </a:t>
            </a:r>
          </a:p>
          <a:p>
            <a:pPr>
              <a:buNone/>
            </a:pPr>
            <a:r>
              <a:rPr lang="pt-BR" sz="3800" dirty="0" smtClean="0">
                <a:solidFill>
                  <a:srgbClr val="C00000"/>
                </a:solidFill>
              </a:rPr>
              <a:t>      - Contínua, Intermitente, Remitente, Séptica. </a:t>
            </a:r>
          </a:p>
          <a:p>
            <a:pPr>
              <a:buNone/>
            </a:pPr>
            <a:r>
              <a:rPr lang="pt-BR" sz="3800" b="1" dirty="0" smtClean="0">
                <a:solidFill>
                  <a:srgbClr val="C00000"/>
                </a:solidFill>
              </a:rPr>
              <a:t>     Analisar: </a:t>
            </a:r>
          </a:p>
          <a:p>
            <a:pPr>
              <a:buNone/>
            </a:pPr>
            <a:r>
              <a:rPr lang="pt-BR" sz="3800" dirty="0" smtClean="0">
                <a:solidFill>
                  <a:srgbClr val="C00000"/>
                </a:solidFill>
              </a:rPr>
              <a:t>     –Início. </a:t>
            </a:r>
          </a:p>
          <a:p>
            <a:pPr>
              <a:buNone/>
            </a:pPr>
            <a:r>
              <a:rPr lang="pt-BR" sz="3800" dirty="0" smtClean="0">
                <a:solidFill>
                  <a:srgbClr val="C00000"/>
                </a:solidFill>
              </a:rPr>
              <a:t>     –Intensidade. </a:t>
            </a:r>
          </a:p>
          <a:p>
            <a:pPr>
              <a:buNone/>
            </a:pPr>
            <a:r>
              <a:rPr lang="pt-BR" sz="3800" dirty="0" smtClean="0">
                <a:solidFill>
                  <a:srgbClr val="C00000"/>
                </a:solidFill>
              </a:rPr>
              <a:t>     –Duração. </a:t>
            </a:r>
          </a:p>
          <a:p>
            <a:pPr>
              <a:buNone/>
            </a:pPr>
            <a:r>
              <a:rPr lang="pt-BR" sz="3800" dirty="0" smtClean="0">
                <a:solidFill>
                  <a:srgbClr val="C00000"/>
                </a:solidFill>
              </a:rPr>
              <a:t>     –Modo de evolução. </a:t>
            </a:r>
          </a:p>
          <a:p>
            <a:pPr>
              <a:buNone/>
            </a:pPr>
            <a:r>
              <a:rPr lang="pt-BR" sz="3800" dirty="0" smtClean="0">
                <a:solidFill>
                  <a:srgbClr val="C00000"/>
                </a:solidFill>
              </a:rPr>
              <a:t>     –Término. 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        </a:t>
            </a:r>
            <a:r>
              <a:rPr lang="pt-BR" sz="4900" dirty="0" smtClean="0">
                <a:solidFill>
                  <a:srgbClr val="C00000"/>
                </a:solidFill>
                <a:latin typeface="Constantia" pitchFamily="18" charset="0"/>
              </a:rPr>
              <a:t>FEBRE - Tipos</a:t>
            </a:r>
            <a:endParaRPr lang="pt-BR" sz="4900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4098" name="Picture 2" descr="C:\Users\Regina\Documents\febre continu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pt-BR" sz="5400" dirty="0" smtClean="0">
                <a:solidFill>
                  <a:srgbClr val="C00000"/>
                </a:solidFill>
                <a:latin typeface="Constantia" pitchFamily="18" charset="0"/>
              </a:rPr>
              <a:t>  FEBRE - Tipos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857784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sz="1900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 ₪                           </a:t>
            </a:r>
            <a:endParaRPr lang="pt-BR" sz="1900" dirty="0">
              <a:solidFill>
                <a:schemeClr val="accent2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2" descr="C:\Users\Regina\Documents\febre intermiten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3896" y="1785926"/>
            <a:ext cx="6054396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/>
          <a:lstStyle/>
          <a:p>
            <a:r>
              <a:rPr lang="pt-BR" sz="4800" dirty="0" smtClean="0">
                <a:solidFill>
                  <a:srgbClr val="C00000"/>
                </a:solidFill>
                <a:latin typeface="Constantia" pitchFamily="18" charset="0"/>
              </a:rPr>
              <a:t>   FEBRE - Tipos</a:t>
            </a:r>
            <a:endParaRPr lang="pt-BR" dirty="0"/>
          </a:p>
        </p:txBody>
      </p:sp>
      <p:pic>
        <p:nvPicPr>
          <p:cNvPr id="1026" name="Picture 2" descr="C:\Users\Regina\Documents\febre remitent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6355315" cy="4766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   </a:t>
            </a:r>
            <a:r>
              <a:rPr lang="pt-BR" sz="4900" dirty="0" smtClean="0">
                <a:solidFill>
                  <a:srgbClr val="C00000"/>
                </a:solidFill>
                <a:latin typeface="Constantia" pitchFamily="18" charset="0"/>
              </a:rPr>
              <a:t>FEBRE - Tipos</a:t>
            </a:r>
            <a:endParaRPr lang="pt-BR" sz="4900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6146" name="Picture 2" descr="C:\Users\Regina\Documents\febre recorrent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r>
              <a:rPr lang="pt-BR" sz="4800" dirty="0" smtClean="0">
                <a:solidFill>
                  <a:srgbClr val="C00000"/>
                </a:solidFill>
                <a:latin typeface="+mn-lt"/>
              </a:rPr>
              <a:t>    </a:t>
            </a:r>
            <a:r>
              <a:rPr lang="pt-BR" sz="4400" dirty="0" smtClean="0">
                <a:solidFill>
                  <a:srgbClr val="C00000"/>
                </a:solidFill>
                <a:latin typeface="+mn-lt"/>
              </a:rPr>
              <a:t>FEBRE – Tipos    </a:t>
            </a:r>
            <a:endParaRPr lang="pt-BR" sz="4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170" name="Picture 2" descr="C:\Users\Regina\Documents\febre sépt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1928802"/>
            <a:ext cx="693420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715436" cy="50006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+mn-lt"/>
              </a:rPr>
              <a:t/>
            </a:r>
            <a:br>
              <a:rPr lang="pt-BR" dirty="0" smtClean="0">
                <a:latin typeface="+mn-lt"/>
              </a:rPr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chemeClr val="accent2"/>
                </a:solidFill>
              </a:rPr>
              <a:t> </a:t>
            </a:r>
            <a:r>
              <a:rPr lang="pt-BR" dirty="0" smtClean="0">
                <a:solidFill>
                  <a:schemeClr val="accent2"/>
                </a:solidFill>
                <a:latin typeface="+mn-lt"/>
              </a:rPr>
              <a:t>FEBRE - avaliação  epidemiológica</a:t>
            </a:r>
            <a:endParaRPr lang="pt-BR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500066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t-BR" sz="2900" dirty="0" smtClean="0">
                <a:solidFill>
                  <a:schemeClr val="accent2"/>
                </a:solidFill>
              </a:rPr>
              <a:t>»Viagens: duração, destino, doenças ocorridas, residências anterior e atual; descrever o local</a:t>
            </a:r>
          </a:p>
          <a:p>
            <a:pPr>
              <a:buNone/>
            </a:pPr>
            <a:r>
              <a:rPr lang="pt-BR" sz="2900" dirty="0" smtClean="0">
                <a:solidFill>
                  <a:schemeClr val="accent2"/>
                </a:solidFill>
              </a:rPr>
              <a:t>»Contato com portadores de doenças contagiosas</a:t>
            </a:r>
          </a:p>
          <a:p>
            <a:pPr>
              <a:buNone/>
            </a:pPr>
            <a:r>
              <a:rPr lang="pt-BR" sz="2900" dirty="0" smtClean="0">
                <a:solidFill>
                  <a:schemeClr val="accent2"/>
                </a:solidFill>
              </a:rPr>
              <a:t>»Atividade e hábitos sexuais</a:t>
            </a:r>
          </a:p>
          <a:p>
            <a:pPr>
              <a:buNone/>
            </a:pPr>
            <a:r>
              <a:rPr lang="pt-BR" sz="2900" dirty="0" smtClean="0">
                <a:solidFill>
                  <a:schemeClr val="accent2"/>
                </a:solidFill>
              </a:rPr>
              <a:t>»Contato com animais: gatos, cabras, bois</a:t>
            </a:r>
          </a:p>
          <a:p>
            <a:pPr>
              <a:buNone/>
            </a:pPr>
            <a:r>
              <a:rPr lang="pt-BR" sz="2900" dirty="0" smtClean="0">
                <a:solidFill>
                  <a:schemeClr val="accent2"/>
                </a:solidFill>
              </a:rPr>
              <a:t>»Picadas de insetos: mosquito, barbeiro</a:t>
            </a:r>
          </a:p>
          <a:p>
            <a:pPr>
              <a:buNone/>
            </a:pPr>
            <a:r>
              <a:rPr lang="pt-BR" sz="2900" dirty="0" smtClean="0">
                <a:solidFill>
                  <a:schemeClr val="accent2"/>
                </a:solidFill>
              </a:rPr>
              <a:t>»Hábitos alimentares: ingestão de carnes e outros alimentos crus, leite não-pasteurizado</a:t>
            </a:r>
          </a:p>
          <a:p>
            <a:pPr>
              <a:buNone/>
            </a:pPr>
            <a:r>
              <a:rPr lang="pt-BR" sz="2900" dirty="0" smtClean="0">
                <a:solidFill>
                  <a:schemeClr val="accent2"/>
                </a:solidFill>
              </a:rPr>
              <a:t>»Exposições profissionais: açougueiros, veterinários, trabalhadores em esgoto,trabalhadores do setor de saúde</a:t>
            </a:r>
          </a:p>
          <a:p>
            <a:pPr>
              <a:buNone/>
            </a:pPr>
            <a:r>
              <a:rPr lang="pt-BR" sz="2900" dirty="0" smtClean="0">
                <a:solidFill>
                  <a:schemeClr val="accent2"/>
                </a:solidFill>
              </a:rPr>
              <a:t>»Abuso de drogas injetáveis e álcool</a:t>
            </a:r>
          </a:p>
          <a:p>
            <a:pPr>
              <a:buNone/>
            </a:pPr>
            <a:r>
              <a:rPr lang="pt-BR" sz="2900" dirty="0" smtClean="0">
                <a:solidFill>
                  <a:schemeClr val="accent2"/>
                </a:solidFill>
              </a:rPr>
              <a:t>»Medicamentos: antibióticos, imunossupressores, antiinflamatórios, analgésicos, hormônios, tranqüilizantes, anticonvulsivantes</a:t>
            </a:r>
          </a:p>
          <a:p>
            <a:pPr>
              <a:buNone/>
            </a:pPr>
            <a:r>
              <a:rPr lang="pt-BR" sz="2900" dirty="0" smtClean="0">
                <a:solidFill>
                  <a:schemeClr val="accent2"/>
                </a:solidFill>
              </a:rPr>
              <a:t>»Doenças pregressas: cirurgias anteriores, </a:t>
            </a:r>
            <a:r>
              <a:rPr lang="pt-BR" sz="2900" dirty="0" err="1" smtClean="0">
                <a:solidFill>
                  <a:schemeClr val="accent2"/>
                </a:solidFill>
              </a:rPr>
              <a:t>valvulopatias</a:t>
            </a:r>
            <a:r>
              <a:rPr lang="pt-BR" sz="2900" dirty="0" smtClean="0">
                <a:solidFill>
                  <a:schemeClr val="accent2"/>
                </a:solidFill>
              </a:rPr>
              <a:t> cardíacas, doença dentária, icterícia, transfusões, acupuntura, tuberculose, neoplasias, doenças dos diversos aparelhos</a:t>
            </a:r>
          </a:p>
          <a:p>
            <a:pPr>
              <a:buNone/>
            </a:pPr>
            <a:r>
              <a:rPr lang="pt-BR" sz="2900" dirty="0" smtClean="0">
                <a:solidFill>
                  <a:schemeClr val="accent2"/>
                </a:solidFill>
              </a:rPr>
              <a:t>»Doenças familiares: exposição à tuberculose e outras doenças infecto-contagiosas,doenças hereditárias, </a:t>
            </a:r>
            <a:r>
              <a:rPr lang="pt-BR" sz="2900" dirty="0" err="1" smtClean="0">
                <a:solidFill>
                  <a:schemeClr val="accent2"/>
                </a:solidFill>
              </a:rPr>
              <a:t>colagenoses</a:t>
            </a:r>
            <a:r>
              <a:rPr lang="pt-BR" sz="2900" dirty="0" smtClean="0">
                <a:solidFill>
                  <a:schemeClr val="accent2"/>
                </a:solidFill>
              </a:rPr>
              <a:t>.</a:t>
            </a:r>
          </a:p>
          <a:p>
            <a:pPr>
              <a:buNone/>
            </a:pPr>
            <a:r>
              <a:rPr lang="pt-BR" sz="2200" dirty="0" smtClean="0">
                <a:solidFill>
                  <a:schemeClr val="accent2"/>
                </a:solidFill>
              </a:rPr>
              <a:t>                                                                                                              ( adaptado de </a:t>
            </a:r>
            <a:r>
              <a:rPr lang="pt-BR" sz="2200" dirty="0" err="1" smtClean="0">
                <a:solidFill>
                  <a:schemeClr val="accent2"/>
                </a:solidFill>
              </a:rPr>
              <a:t>Lambertucci</a:t>
            </a:r>
            <a:r>
              <a:rPr lang="pt-BR" sz="2200" dirty="0" smtClean="0">
                <a:solidFill>
                  <a:schemeClr val="accent2"/>
                </a:solidFill>
              </a:rPr>
              <a:t> </a:t>
            </a:r>
            <a:r>
              <a:rPr lang="pt-BR" sz="2200" dirty="0" err="1" smtClean="0">
                <a:solidFill>
                  <a:schemeClr val="accent2"/>
                </a:solidFill>
              </a:rPr>
              <a:t>et</a:t>
            </a:r>
            <a:r>
              <a:rPr lang="pt-BR" sz="2200" dirty="0" smtClean="0">
                <a:solidFill>
                  <a:schemeClr val="accent2"/>
                </a:solidFill>
              </a:rPr>
              <a:t> </a:t>
            </a:r>
            <a:r>
              <a:rPr lang="pt-BR" sz="2200" dirty="0" err="1" smtClean="0">
                <a:solidFill>
                  <a:schemeClr val="accent2"/>
                </a:solidFill>
              </a:rPr>
              <a:t>al</a:t>
            </a:r>
            <a:r>
              <a:rPr lang="pt-BR" sz="2200" dirty="0" smtClean="0">
                <a:solidFill>
                  <a:schemeClr val="accent2"/>
                </a:solidFill>
              </a:rPr>
              <a:t>)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pt-BR" sz="4800" dirty="0" smtClean="0">
                <a:solidFill>
                  <a:schemeClr val="accent2"/>
                </a:solidFill>
                <a:latin typeface="Constantia" pitchFamily="18" charset="0"/>
              </a:rPr>
              <a:t>        </a:t>
            </a:r>
            <a:r>
              <a:rPr lang="pt-BR" sz="4900" dirty="0" smtClean="0">
                <a:solidFill>
                  <a:schemeClr val="accent2"/>
                </a:solidFill>
                <a:latin typeface="Constantia" pitchFamily="18" charset="0"/>
              </a:rPr>
              <a:t>FEBRE </a:t>
            </a:r>
            <a:endParaRPr lang="pt-BR" sz="4900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1142984"/>
            <a:ext cx="91440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400" dirty="0" smtClean="0">
                <a:solidFill>
                  <a:srgbClr val="C00000"/>
                </a:solidFill>
              </a:rPr>
              <a:t>2. </a:t>
            </a:r>
            <a:r>
              <a:rPr lang="pt-BR" sz="2400" b="1" dirty="0" smtClean="0">
                <a:solidFill>
                  <a:srgbClr val="C00000"/>
                </a:solidFill>
              </a:rPr>
              <a:t>EXAME FÍSICO</a:t>
            </a:r>
          </a:p>
          <a:p>
            <a:pPr>
              <a:buNone/>
            </a:pPr>
            <a:r>
              <a:rPr lang="pt-BR" sz="2200" dirty="0" smtClean="0">
                <a:solidFill>
                  <a:srgbClr val="C00000"/>
                </a:solidFill>
              </a:rPr>
              <a:t>• Pele (</a:t>
            </a:r>
            <a:r>
              <a:rPr lang="pt-BR" sz="2200" dirty="0" err="1" smtClean="0">
                <a:solidFill>
                  <a:srgbClr val="C00000"/>
                </a:solidFill>
              </a:rPr>
              <a:t>exantema</a:t>
            </a:r>
            <a:r>
              <a:rPr lang="pt-BR" sz="2200" dirty="0" smtClean="0">
                <a:solidFill>
                  <a:srgbClr val="C00000"/>
                </a:solidFill>
              </a:rPr>
              <a:t>, </a:t>
            </a:r>
            <a:r>
              <a:rPr lang="pt-BR" sz="2200" dirty="0" err="1" smtClean="0">
                <a:solidFill>
                  <a:srgbClr val="C00000"/>
                </a:solidFill>
              </a:rPr>
              <a:t>vasculite</a:t>
            </a:r>
            <a:r>
              <a:rPr lang="pt-BR" sz="2200" dirty="0" smtClean="0">
                <a:solidFill>
                  <a:srgbClr val="C00000"/>
                </a:solidFill>
              </a:rPr>
              <a:t>)/ mucosas ( </a:t>
            </a:r>
            <a:r>
              <a:rPr lang="pt-BR" sz="2200" dirty="0" err="1" smtClean="0">
                <a:solidFill>
                  <a:srgbClr val="C00000"/>
                </a:solidFill>
              </a:rPr>
              <a:t>enantemas</a:t>
            </a:r>
            <a:r>
              <a:rPr lang="pt-BR" sz="2200" dirty="0" smtClean="0">
                <a:solidFill>
                  <a:srgbClr val="C00000"/>
                </a:solidFill>
              </a:rPr>
              <a:t>, lesões)</a:t>
            </a:r>
          </a:p>
          <a:p>
            <a:pPr>
              <a:buNone/>
            </a:pPr>
            <a:r>
              <a:rPr lang="pt-BR" sz="2200" dirty="0" smtClean="0">
                <a:solidFill>
                  <a:srgbClr val="C00000"/>
                </a:solidFill>
              </a:rPr>
              <a:t>• </a:t>
            </a:r>
            <a:r>
              <a:rPr lang="pt-BR" sz="2200" dirty="0" err="1" smtClean="0">
                <a:solidFill>
                  <a:srgbClr val="C00000"/>
                </a:solidFill>
              </a:rPr>
              <a:t>Adenomegalias</a:t>
            </a:r>
            <a:r>
              <a:rPr lang="pt-BR" sz="22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pt-BR" sz="2200" dirty="0" smtClean="0">
                <a:solidFill>
                  <a:srgbClr val="C00000"/>
                </a:solidFill>
              </a:rPr>
              <a:t> • Dentes / Seios paranasais</a:t>
            </a:r>
          </a:p>
          <a:p>
            <a:pPr>
              <a:buNone/>
            </a:pPr>
            <a:r>
              <a:rPr lang="pt-BR" sz="2200" dirty="0" smtClean="0">
                <a:solidFill>
                  <a:srgbClr val="C00000"/>
                </a:solidFill>
              </a:rPr>
              <a:t> • Alterações cardíacas ( doença valvular)</a:t>
            </a:r>
          </a:p>
          <a:p>
            <a:pPr>
              <a:buNone/>
            </a:pPr>
            <a:r>
              <a:rPr lang="pt-BR" sz="2200" dirty="0" smtClean="0">
                <a:solidFill>
                  <a:srgbClr val="C00000"/>
                </a:solidFill>
              </a:rPr>
              <a:t> • Alterações pulmonares ( doença parenquimatosa ou pleural)</a:t>
            </a:r>
          </a:p>
          <a:p>
            <a:pPr>
              <a:buNone/>
            </a:pPr>
            <a:r>
              <a:rPr lang="pt-BR" sz="2200" dirty="0" smtClean="0">
                <a:solidFill>
                  <a:srgbClr val="C00000"/>
                </a:solidFill>
              </a:rPr>
              <a:t>• </a:t>
            </a:r>
            <a:r>
              <a:rPr lang="pt-BR" sz="2200" dirty="0" err="1" smtClean="0">
                <a:solidFill>
                  <a:srgbClr val="C00000"/>
                </a:solidFill>
              </a:rPr>
              <a:t>Hepatomegalia</a:t>
            </a:r>
            <a:r>
              <a:rPr lang="pt-BR" sz="2200" dirty="0" smtClean="0">
                <a:solidFill>
                  <a:srgbClr val="C00000"/>
                </a:solidFill>
              </a:rPr>
              <a:t> /</a:t>
            </a:r>
            <a:r>
              <a:rPr lang="pt-BR" sz="2200" dirty="0" err="1" smtClean="0">
                <a:solidFill>
                  <a:srgbClr val="C00000"/>
                </a:solidFill>
              </a:rPr>
              <a:t>Esplenomegalia</a:t>
            </a:r>
            <a:endParaRPr lang="pt-BR" sz="22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sz="2200" dirty="0" smtClean="0">
                <a:solidFill>
                  <a:srgbClr val="C00000"/>
                </a:solidFill>
              </a:rPr>
              <a:t>• Massa abdominal – abscesso (?)</a:t>
            </a:r>
          </a:p>
          <a:p>
            <a:pPr>
              <a:buNone/>
            </a:pPr>
            <a:r>
              <a:rPr lang="pt-BR" sz="2200" dirty="0" smtClean="0">
                <a:solidFill>
                  <a:srgbClr val="C00000"/>
                </a:solidFill>
              </a:rPr>
              <a:t>• Exame retal e pélvico</a:t>
            </a:r>
          </a:p>
          <a:p>
            <a:pPr>
              <a:buNone/>
            </a:pPr>
            <a:r>
              <a:rPr lang="pt-BR" sz="2200" dirty="0" smtClean="0">
                <a:solidFill>
                  <a:srgbClr val="C00000"/>
                </a:solidFill>
              </a:rPr>
              <a:t>•Alterações em SN</a:t>
            </a:r>
          </a:p>
          <a:p>
            <a:pPr>
              <a:buNone/>
            </a:pPr>
            <a:r>
              <a:rPr lang="pt-BR" sz="2200" dirty="0" smtClean="0">
                <a:solidFill>
                  <a:srgbClr val="C00000"/>
                </a:solidFill>
              </a:rPr>
              <a:t>• Exame oftalmológico</a:t>
            </a:r>
          </a:p>
          <a:p>
            <a:pPr>
              <a:buNone/>
            </a:pPr>
            <a:r>
              <a:rPr lang="pt-BR" sz="2200" dirty="0" smtClean="0">
                <a:solidFill>
                  <a:srgbClr val="C00000"/>
                </a:solidFill>
              </a:rPr>
              <a:t> • Exame vascular</a:t>
            </a:r>
          </a:p>
          <a:p>
            <a:pPr>
              <a:buNone/>
            </a:pPr>
            <a:endParaRPr lang="pt-BR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sz="2400" b="1" dirty="0" smtClean="0">
                <a:solidFill>
                  <a:srgbClr val="C00000"/>
                </a:solidFill>
              </a:rPr>
              <a:t>3. EXAMES LAB.  INICIAIS </a:t>
            </a:r>
          </a:p>
          <a:p>
            <a:pPr>
              <a:buNone/>
            </a:pPr>
            <a:r>
              <a:rPr lang="pt-BR" sz="2200" dirty="0" smtClean="0">
                <a:solidFill>
                  <a:srgbClr val="C00000"/>
                </a:solidFill>
              </a:rPr>
              <a:t> Hemograma,Sumário urina, </a:t>
            </a:r>
            <a:r>
              <a:rPr lang="pt-BR" sz="2200" dirty="0" err="1" smtClean="0">
                <a:solidFill>
                  <a:srgbClr val="C00000"/>
                </a:solidFill>
              </a:rPr>
              <a:t>Urocultura</a:t>
            </a:r>
            <a:r>
              <a:rPr lang="pt-BR" sz="2200" dirty="0" smtClean="0">
                <a:solidFill>
                  <a:srgbClr val="C00000"/>
                </a:solidFill>
              </a:rPr>
              <a:t>, </a:t>
            </a:r>
            <a:r>
              <a:rPr lang="pt-BR" sz="2200" dirty="0" err="1" smtClean="0">
                <a:solidFill>
                  <a:srgbClr val="C00000"/>
                </a:solidFill>
              </a:rPr>
              <a:t>Rx</a:t>
            </a:r>
            <a:r>
              <a:rPr lang="pt-BR" sz="2200" dirty="0" smtClean="0">
                <a:solidFill>
                  <a:srgbClr val="C00000"/>
                </a:solidFill>
              </a:rPr>
              <a:t> do tórax, PPD, Parasitológico de fezes, 3 pares hemoculturas, PCR, VHS, enzimas hepáticas ,LDH.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724648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          </a:t>
            </a:r>
            <a:r>
              <a:rPr lang="pt-BR" sz="5300" dirty="0" smtClean="0">
                <a:solidFill>
                  <a:srgbClr val="C00000"/>
                </a:solidFill>
                <a:latin typeface="Constantia" pitchFamily="18" charset="0"/>
              </a:rPr>
              <a:t>FEBRE</a:t>
            </a:r>
            <a:endParaRPr lang="pt-BR" sz="5300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b="1" dirty="0" smtClean="0">
                <a:solidFill>
                  <a:srgbClr val="C00000"/>
                </a:solidFill>
              </a:rPr>
              <a:t>EXAMES COMPLEMENTARES ( </a:t>
            </a:r>
            <a:r>
              <a:rPr lang="pt-BR" dirty="0" smtClean="0">
                <a:solidFill>
                  <a:srgbClr val="C00000"/>
                </a:solidFill>
              </a:rPr>
              <a:t>adaptar às suspeitas clínicas</a:t>
            </a:r>
            <a:r>
              <a:rPr lang="pt-BR" b="1" dirty="0" smtClean="0">
                <a:solidFill>
                  <a:srgbClr val="C00000"/>
                </a:solidFill>
              </a:rPr>
              <a:t>)</a:t>
            </a:r>
          </a:p>
          <a:p>
            <a:pPr>
              <a:buNone/>
            </a:pPr>
            <a:endParaRPr lang="pt-BR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   • TSH /T4 livre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   • Culturas e sorologias  (repetir s/n)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   • Testes imunológicos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   • Eletroforese de proteínas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   • Exame direto de esfregaço de sangue (parasitas ou </a:t>
            </a:r>
            <a:r>
              <a:rPr lang="pt-BR" dirty="0" err="1" smtClean="0">
                <a:solidFill>
                  <a:srgbClr val="C00000"/>
                </a:solidFill>
              </a:rPr>
              <a:t>Borrelia</a:t>
            </a:r>
            <a:r>
              <a:rPr lang="pt-BR" dirty="0" smtClean="0">
                <a:solidFill>
                  <a:srgbClr val="C00000"/>
                </a:solidFill>
              </a:rPr>
              <a:t>)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   • Técnicas de amplificação genética ( PCR )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   • </a:t>
            </a:r>
            <a:r>
              <a:rPr lang="pt-BR" dirty="0" err="1" smtClean="0">
                <a:solidFill>
                  <a:srgbClr val="C00000"/>
                </a:solidFill>
              </a:rPr>
              <a:t>Ultrasonografia</a:t>
            </a:r>
            <a:r>
              <a:rPr lang="pt-BR" dirty="0" smtClean="0">
                <a:solidFill>
                  <a:srgbClr val="C00000"/>
                </a:solidFill>
              </a:rPr>
              <a:t>  / </a:t>
            </a:r>
            <a:r>
              <a:rPr lang="pt-BR" dirty="0" err="1" smtClean="0">
                <a:solidFill>
                  <a:srgbClr val="C00000"/>
                </a:solidFill>
              </a:rPr>
              <a:t>Ecocardiograma</a:t>
            </a:r>
            <a:endParaRPr lang="pt-B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   • Tomografia computadorizada abdominal ou RNM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   • Endoscopias ( EDA, colono)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   • </a:t>
            </a:r>
            <a:r>
              <a:rPr lang="pt-BR" dirty="0" err="1" smtClean="0">
                <a:solidFill>
                  <a:srgbClr val="C00000"/>
                </a:solidFill>
              </a:rPr>
              <a:t>Cintilografia</a:t>
            </a:r>
            <a:r>
              <a:rPr lang="pt-BR" dirty="0" smtClean="0">
                <a:solidFill>
                  <a:srgbClr val="C00000"/>
                </a:solidFill>
              </a:rPr>
              <a:t> com gálio 67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   • Biópsia ( medula/fígado/baço)</a:t>
            </a:r>
            <a:endParaRPr lang="pt-B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r>
              <a:rPr lang="pt-BR" sz="5400" dirty="0" smtClean="0">
                <a:solidFill>
                  <a:srgbClr val="C00000"/>
                </a:solidFill>
                <a:latin typeface="+mn-lt"/>
              </a:rPr>
              <a:t>     FEBRE</a:t>
            </a:r>
            <a:endParaRPr lang="pt-BR" sz="5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pt-BR" sz="2800" b="1" dirty="0" smtClean="0">
                <a:solidFill>
                  <a:srgbClr val="C00000"/>
                </a:solidFill>
              </a:rPr>
              <a:t>“ QUANDO A FEBRE É CONTÍNUA, A SUPERFÍCIE EXTERNA DO CORPO ESTÁ FRIA E EXISTE INTERNAMENTE UMA GRANDE SENSAÇÃO DE CALOR E SEDE,  A AFECÇÃO É MORTAL ”.</a:t>
            </a:r>
          </a:p>
          <a:p>
            <a:endParaRPr lang="pt-BR" sz="3200" b="1" dirty="0" smtClean="0"/>
          </a:p>
          <a:p>
            <a:pPr>
              <a:buNone/>
            </a:pPr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</a:rPr>
              <a:t>(Hipócrates – 400 A.C.)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r>
              <a:rPr lang="pt-BR" sz="4800" dirty="0" smtClean="0">
                <a:solidFill>
                  <a:srgbClr val="C00000"/>
                </a:solidFill>
                <a:latin typeface="+mn-lt"/>
              </a:rPr>
              <a:t>  FEBRE</a:t>
            </a:r>
            <a:endParaRPr lang="pt-BR" sz="4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714488"/>
            <a:ext cx="8572560" cy="46748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b="1" dirty="0" smtClean="0">
                <a:solidFill>
                  <a:srgbClr val="C00000"/>
                </a:solidFill>
              </a:rPr>
              <a:t>Potencial ausência de Resposta Febril / Situações de Risco</a:t>
            </a:r>
          </a:p>
          <a:p>
            <a:pPr>
              <a:buNone/>
            </a:pPr>
            <a:r>
              <a:rPr lang="pt-BR" b="1" dirty="0" smtClean="0">
                <a:solidFill>
                  <a:srgbClr val="C00000"/>
                </a:solidFill>
              </a:rPr>
              <a:t> </a:t>
            </a:r>
            <a:endParaRPr lang="pt-B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Imunossupressão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Drogas imunossupressoras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Uremia</a:t>
            </a:r>
          </a:p>
          <a:p>
            <a:pPr>
              <a:buNone/>
            </a:pPr>
            <a:r>
              <a:rPr lang="pt-BR" dirty="0" err="1" smtClean="0">
                <a:solidFill>
                  <a:srgbClr val="C00000"/>
                </a:solidFill>
              </a:rPr>
              <a:t>Esplenectomia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Neoplasias 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Cardiopatia valvar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Cirrose hepática/Insuficiência hepática 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Extremos de idade 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Etilismo </a:t>
            </a:r>
          </a:p>
          <a:p>
            <a:endParaRPr lang="pt-BR" dirty="0" smtClean="0"/>
          </a:p>
          <a:p>
            <a:pPr>
              <a:buNone/>
            </a:pPr>
            <a:endParaRPr lang="pt-BR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accent2"/>
                </a:solidFill>
                <a:latin typeface="Constantia" pitchFamily="18" charset="0"/>
              </a:rPr>
              <a:t>FEBRE</a:t>
            </a:r>
            <a:r>
              <a:rPr lang="pt-BR" dirty="0" smtClean="0">
                <a:solidFill>
                  <a:schemeClr val="accent2"/>
                </a:solidFill>
              </a:rPr>
              <a:t> 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</a:t>
            </a:r>
            <a:r>
              <a:rPr lang="pt-BR" b="1" dirty="0" smtClean="0">
                <a:solidFill>
                  <a:srgbClr val="C00000"/>
                </a:solidFill>
              </a:rPr>
              <a:t>CAUSA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b="1" dirty="0" smtClean="0">
                <a:solidFill>
                  <a:srgbClr val="C00000"/>
                </a:solidFill>
                <a:latin typeface="Constantia" pitchFamily="18" charset="0"/>
              </a:rPr>
              <a:t>MEDICAMENTOSA</a:t>
            </a:r>
            <a:r>
              <a:rPr lang="pt-BR" dirty="0" smtClean="0">
                <a:solidFill>
                  <a:srgbClr val="C00000"/>
                </a:solidFill>
                <a:latin typeface="Constantia" pitchFamily="18" charset="0"/>
              </a:rPr>
              <a:t>: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  <a:latin typeface="Constantia" pitchFamily="18" charset="0"/>
              </a:rPr>
              <a:t>• Contaminação de medicamentos com pirógenos ou microrganismos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  <a:latin typeface="Constantia" pitchFamily="18" charset="0"/>
              </a:rPr>
              <a:t>• Ação farmacológica (</a:t>
            </a:r>
            <a:r>
              <a:rPr lang="pt-BR" dirty="0" err="1" smtClean="0">
                <a:solidFill>
                  <a:srgbClr val="C00000"/>
                </a:solidFill>
                <a:latin typeface="Constantia" pitchFamily="18" charset="0"/>
              </a:rPr>
              <a:t>Anfotericina</a:t>
            </a:r>
            <a:r>
              <a:rPr lang="pt-BR" dirty="0" smtClean="0">
                <a:solidFill>
                  <a:srgbClr val="C00000"/>
                </a:solidFill>
                <a:latin typeface="Constantia" pitchFamily="18" charset="0"/>
              </a:rPr>
              <a:t> B – PGE2)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  <a:latin typeface="Constantia" pitchFamily="18" charset="0"/>
              </a:rPr>
              <a:t>• Hiper-sensibilidade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  <a:latin typeface="Constantia" pitchFamily="18" charset="0"/>
              </a:rPr>
              <a:t>  Efeitos associados: </a:t>
            </a:r>
            <a:r>
              <a:rPr lang="pt-BR" dirty="0" err="1" smtClean="0">
                <a:solidFill>
                  <a:srgbClr val="C00000"/>
                </a:solidFill>
                <a:latin typeface="Constantia" pitchFamily="18" charset="0"/>
              </a:rPr>
              <a:t>exantema</a:t>
            </a:r>
            <a:r>
              <a:rPr lang="pt-BR" dirty="0" smtClean="0">
                <a:solidFill>
                  <a:srgbClr val="C00000"/>
                </a:solidFill>
                <a:latin typeface="Constantia" pitchFamily="18" charset="0"/>
              </a:rPr>
              <a:t>, </a:t>
            </a:r>
            <a:r>
              <a:rPr lang="pt-BR" dirty="0" err="1" smtClean="0">
                <a:solidFill>
                  <a:srgbClr val="C00000"/>
                </a:solidFill>
                <a:latin typeface="Constantia" pitchFamily="18" charset="0"/>
              </a:rPr>
              <a:t>eosinofilia</a:t>
            </a:r>
            <a:r>
              <a:rPr lang="pt-BR" dirty="0" smtClean="0">
                <a:solidFill>
                  <a:srgbClr val="C00000"/>
                </a:solidFill>
                <a:latin typeface="Constantia" pitchFamily="18" charset="0"/>
              </a:rPr>
              <a:t>, alteração nos testes de função hepática, </a:t>
            </a:r>
            <a:r>
              <a:rPr lang="pt-BR" dirty="0" err="1" smtClean="0">
                <a:solidFill>
                  <a:srgbClr val="C00000"/>
                </a:solidFill>
                <a:latin typeface="Constantia" pitchFamily="18" charset="0"/>
              </a:rPr>
              <a:t>proteinúria</a:t>
            </a:r>
            <a:r>
              <a:rPr lang="pt-BR" dirty="0" smtClean="0">
                <a:solidFill>
                  <a:srgbClr val="C00000"/>
                </a:solidFill>
                <a:latin typeface="Constantia" pitchFamily="18" charset="0"/>
              </a:rPr>
              <a:t>.</a:t>
            </a:r>
            <a:endParaRPr lang="pt-BR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Autofit/>
          </a:bodyPr>
          <a:lstStyle/>
          <a:p>
            <a:r>
              <a:rPr lang="pt-BR" sz="4400" dirty="0" smtClean="0">
                <a:solidFill>
                  <a:srgbClr val="C00000"/>
                </a:solidFill>
                <a:latin typeface="+mn-lt"/>
              </a:rPr>
              <a:t>  FEBRE  - Medicamentos </a:t>
            </a:r>
            <a:r>
              <a:rPr lang="pt-BR" sz="4400" dirty="0" err="1" smtClean="0">
                <a:solidFill>
                  <a:srgbClr val="C00000"/>
                </a:solidFill>
                <a:latin typeface="+mn-lt"/>
              </a:rPr>
              <a:t>pirogênicos</a:t>
            </a:r>
            <a:r>
              <a:rPr lang="pt-BR" sz="4400" dirty="0" smtClean="0">
                <a:solidFill>
                  <a:srgbClr val="C00000"/>
                </a:solidFill>
                <a:latin typeface="+mn-lt"/>
              </a:rPr>
              <a:t>     </a:t>
            </a:r>
            <a:endParaRPr lang="pt-BR" sz="4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714488"/>
            <a:ext cx="7786742" cy="51435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• </a:t>
            </a:r>
            <a:r>
              <a:rPr lang="pt-BR" dirty="0" err="1" smtClean="0">
                <a:solidFill>
                  <a:srgbClr val="C00000"/>
                </a:solidFill>
              </a:rPr>
              <a:t>Anti-histamínicos</a:t>
            </a:r>
            <a:endParaRPr lang="pt-B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• </a:t>
            </a:r>
            <a:r>
              <a:rPr lang="pt-BR" dirty="0" err="1" smtClean="0">
                <a:solidFill>
                  <a:srgbClr val="C00000"/>
                </a:solidFill>
              </a:rPr>
              <a:t>Fenilbutazona</a:t>
            </a:r>
            <a:endParaRPr lang="pt-B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• Atropina 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• </a:t>
            </a:r>
            <a:r>
              <a:rPr lang="pt-BR" dirty="0" err="1" smtClean="0">
                <a:solidFill>
                  <a:srgbClr val="C00000"/>
                </a:solidFill>
              </a:rPr>
              <a:t>Fenitoína</a:t>
            </a:r>
            <a:endParaRPr lang="pt-B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• Barbitúricos 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• </a:t>
            </a:r>
            <a:r>
              <a:rPr lang="pt-BR" dirty="0" err="1" smtClean="0">
                <a:solidFill>
                  <a:srgbClr val="C00000"/>
                </a:solidFill>
              </a:rPr>
              <a:t>Procainamida</a:t>
            </a:r>
            <a:endParaRPr lang="pt-B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• Hidrato de cloral 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• </a:t>
            </a:r>
            <a:r>
              <a:rPr lang="pt-BR" dirty="0" err="1" smtClean="0">
                <a:solidFill>
                  <a:srgbClr val="C00000"/>
                </a:solidFill>
              </a:rPr>
              <a:t>Quinidina</a:t>
            </a:r>
            <a:endParaRPr lang="pt-B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• </a:t>
            </a:r>
            <a:r>
              <a:rPr lang="pt-BR" dirty="0" err="1" smtClean="0">
                <a:solidFill>
                  <a:srgbClr val="C00000"/>
                </a:solidFill>
              </a:rPr>
              <a:t>Heparina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• </a:t>
            </a:r>
            <a:r>
              <a:rPr lang="pt-BR" dirty="0" err="1" smtClean="0">
                <a:solidFill>
                  <a:srgbClr val="C00000"/>
                </a:solidFill>
              </a:rPr>
              <a:t>Salicilatos</a:t>
            </a:r>
            <a:endParaRPr lang="pt-B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• </a:t>
            </a:r>
            <a:r>
              <a:rPr lang="pt-BR" dirty="0" err="1" smtClean="0">
                <a:solidFill>
                  <a:srgbClr val="C00000"/>
                </a:solidFill>
              </a:rPr>
              <a:t>Hidralazina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• </a:t>
            </a:r>
            <a:r>
              <a:rPr lang="pt-BR" dirty="0" err="1" smtClean="0">
                <a:solidFill>
                  <a:srgbClr val="C00000"/>
                </a:solidFill>
              </a:rPr>
              <a:t>Escopolamina</a:t>
            </a:r>
            <a:endParaRPr lang="pt-B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64294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      </a:t>
            </a:r>
            <a:r>
              <a:rPr lang="pt-BR" sz="4400" dirty="0" smtClean="0">
                <a:solidFill>
                  <a:srgbClr val="C00000"/>
                </a:solidFill>
                <a:latin typeface="+mn-lt"/>
              </a:rPr>
              <a:t>SÍNDROME FEBRIL– Sintomas </a:t>
            </a:r>
            <a:endParaRPr lang="pt-BR" sz="4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Febre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Calafrios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Sudorese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Astenia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Inapetência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Cefaléia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Mialgia</a:t>
            </a:r>
          </a:p>
          <a:p>
            <a:pPr>
              <a:buNone/>
            </a:pPr>
            <a:r>
              <a:rPr lang="pt-BR" dirty="0" err="1" smtClean="0">
                <a:solidFill>
                  <a:srgbClr val="C00000"/>
                </a:solidFill>
              </a:rPr>
              <a:t>Oligúria</a:t>
            </a:r>
            <a:endParaRPr lang="pt-B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Náuseas/ Vômitos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Taquicardia / </a:t>
            </a:r>
            <a:r>
              <a:rPr lang="pt-BR" dirty="0" err="1" smtClean="0">
                <a:solidFill>
                  <a:srgbClr val="C00000"/>
                </a:solidFill>
              </a:rPr>
              <a:t>Taquipnéia</a:t>
            </a:r>
            <a:r>
              <a:rPr lang="pt-BR" dirty="0" smtClean="0">
                <a:solidFill>
                  <a:srgbClr val="C00000"/>
                </a:solidFill>
              </a:rPr>
              <a:t>/ </a:t>
            </a:r>
            <a:r>
              <a:rPr lang="pt-BR" dirty="0" err="1" smtClean="0">
                <a:solidFill>
                  <a:srgbClr val="C00000"/>
                </a:solidFill>
              </a:rPr>
              <a:t>Taquisfigmia</a:t>
            </a:r>
            <a:endParaRPr lang="pt-B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>
            <a:normAutofit/>
          </a:bodyPr>
          <a:lstStyle/>
          <a:p>
            <a:r>
              <a:rPr lang="pt-BR" dirty="0" smtClean="0"/>
              <a:t>  </a:t>
            </a:r>
            <a:r>
              <a:rPr lang="pt-BR" sz="4800" dirty="0" smtClean="0">
                <a:solidFill>
                  <a:schemeClr val="accent2"/>
                </a:solidFill>
                <a:latin typeface="+mn-lt"/>
              </a:rPr>
              <a:t>FEBRE – </a:t>
            </a:r>
            <a:r>
              <a:rPr lang="pt-BR" sz="4800" dirty="0" err="1" smtClean="0">
                <a:solidFill>
                  <a:schemeClr val="accent2"/>
                </a:solidFill>
                <a:latin typeface="+mn-lt"/>
              </a:rPr>
              <a:t>Citocinas</a:t>
            </a:r>
            <a:endParaRPr lang="pt-BR" sz="4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dirty="0" smtClean="0">
                <a:solidFill>
                  <a:schemeClr val="accent2"/>
                </a:solidFill>
              </a:rPr>
              <a:t>•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b="1" smtClean="0">
                <a:solidFill>
                  <a:srgbClr val="C00000"/>
                </a:solidFill>
              </a:rPr>
              <a:t>Efeito Protetor ( &lt; 39C)</a:t>
            </a:r>
            <a:endParaRPr lang="pt-BR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dirty="0" err="1" smtClean="0">
                <a:solidFill>
                  <a:srgbClr val="C00000"/>
                </a:solidFill>
              </a:rPr>
              <a:t>Citocinas</a:t>
            </a:r>
            <a:r>
              <a:rPr lang="pt-BR" dirty="0" smtClean="0">
                <a:solidFill>
                  <a:srgbClr val="C00000"/>
                </a:solidFill>
              </a:rPr>
              <a:t> - têm propriedades </a:t>
            </a:r>
            <a:r>
              <a:rPr lang="pt-BR" dirty="0" err="1" smtClean="0">
                <a:solidFill>
                  <a:srgbClr val="C00000"/>
                </a:solidFill>
              </a:rPr>
              <a:t>imunomodeladoras</a:t>
            </a:r>
            <a:r>
              <a:rPr lang="pt-BR" dirty="0" smtClean="0">
                <a:solidFill>
                  <a:srgbClr val="C00000"/>
                </a:solidFill>
              </a:rPr>
              <a:t>, de resistência à infecção (</a:t>
            </a:r>
            <a:r>
              <a:rPr lang="pt-BR" dirty="0" err="1" smtClean="0">
                <a:solidFill>
                  <a:srgbClr val="C00000"/>
                </a:solidFill>
              </a:rPr>
              <a:t>interferon</a:t>
            </a:r>
            <a:r>
              <a:rPr lang="pt-BR" dirty="0" smtClean="0">
                <a:solidFill>
                  <a:srgbClr val="C00000"/>
                </a:solidFill>
              </a:rPr>
              <a:t>, FNT, IL-1) com ação antiparasitária –            ( plasmódios, T. </a:t>
            </a:r>
            <a:r>
              <a:rPr lang="pt-BR" dirty="0" err="1" smtClean="0">
                <a:solidFill>
                  <a:srgbClr val="C00000"/>
                </a:solidFill>
              </a:rPr>
              <a:t>gondii</a:t>
            </a:r>
            <a:r>
              <a:rPr lang="pt-BR" dirty="0" smtClean="0">
                <a:solidFill>
                  <a:srgbClr val="C00000"/>
                </a:solidFill>
              </a:rPr>
              <a:t>, L. major, T. </a:t>
            </a:r>
            <a:r>
              <a:rPr lang="pt-BR" dirty="0" err="1" smtClean="0">
                <a:solidFill>
                  <a:srgbClr val="C00000"/>
                </a:solidFill>
              </a:rPr>
              <a:t>cruzi</a:t>
            </a:r>
            <a:r>
              <a:rPr lang="pt-BR" dirty="0" smtClean="0">
                <a:solidFill>
                  <a:srgbClr val="C00000"/>
                </a:solidFill>
              </a:rPr>
              <a:t>, </a:t>
            </a:r>
            <a:r>
              <a:rPr lang="pt-BR" dirty="0" err="1" smtClean="0">
                <a:solidFill>
                  <a:srgbClr val="C00000"/>
                </a:solidFill>
              </a:rPr>
              <a:t>Cryptosporidium</a:t>
            </a:r>
            <a:r>
              <a:rPr lang="pt-BR" dirty="0" smtClean="0">
                <a:solidFill>
                  <a:srgbClr val="C00000"/>
                </a:solidFill>
              </a:rPr>
              <a:t>)</a:t>
            </a:r>
          </a:p>
          <a:p>
            <a:pPr>
              <a:buNone/>
            </a:pPr>
            <a:endParaRPr lang="pt-B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• </a:t>
            </a:r>
            <a:r>
              <a:rPr lang="pt-BR" b="1" dirty="0" smtClean="0">
                <a:solidFill>
                  <a:srgbClr val="C00000"/>
                </a:solidFill>
              </a:rPr>
              <a:t>Efeito Deletério</a:t>
            </a:r>
          </a:p>
          <a:p>
            <a:pPr>
              <a:buNone/>
            </a:pPr>
            <a:r>
              <a:rPr lang="pt-BR" dirty="0" err="1" smtClean="0">
                <a:solidFill>
                  <a:srgbClr val="C00000"/>
                </a:solidFill>
              </a:rPr>
              <a:t>Citocinas</a:t>
            </a:r>
            <a:r>
              <a:rPr lang="pt-BR" dirty="0" smtClean="0">
                <a:solidFill>
                  <a:srgbClr val="C00000"/>
                </a:solidFill>
              </a:rPr>
              <a:t> (FNT, IL-1, IL-6 )  - mediadores na fisiopatologia da infecção (IL-1, nas septicemias por gram-negativo, promove febre, hipoglicemia, choque e morte)</a:t>
            </a:r>
          </a:p>
          <a:p>
            <a:pPr>
              <a:buNone/>
            </a:pPr>
            <a:endParaRPr lang="pt-B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b="1" dirty="0" smtClean="0">
                <a:solidFill>
                  <a:srgbClr val="C00000"/>
                </a:solidFill>
              </a:rPr>
              <a:t>Ação na  </a:t>
            </a:r>
            <a:r>
              <a:rPr lang="pt-BR" b="1" dirty="0" err="1" smtClean="0">
                <a:solidFill>
                  <a:srgbClr val="C00000"/>
                </a:solidFill>
              </a:rPr>
              <a:t>Hematopoise</a:t>
            </a:r>
            <a:endParaRPr lang="pt-BR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• IL-2: fator crescimento </a:t>
            </a:r>
            <a:r>
              <a:rPr lang="pt-BR" dirty="0" err="1" smtClean="0">
                <a:solidFill>
                  <a:srgbClr val="C00000"/>
                </a:solidFill>
              </a:rPr>
              <a:t>célulaT</a:t>
            </a:r>
            <a:r>
              <a:rPr lang="pt-BR" dirty="0" smtClean="0">
                <a:solidFill>
                  <a:srgbClr val="C00000"/>
                </a:solidFill>
              </a:rPr>
              <a:t>. Inibe </a:t>
            </a:r>
            <a:r>
              <a:rPr lang="pt-BR" dirty="0" err="1" smtClean="0">
                <a:solidFill>
                  <a:srgbClr val="C00000"/>
                </a:solidFill>
              </a:rPr>
              <a:t>mielopoiese</a:t>
            </a:r>
            <a:r>
              <a:rPr lang="pt-BR" dirty="0" smtClean="0">
                <a:solidFill>
                  <a:srgbClr val="C00000"/>
                </a:solidFill>
              </a:rPr>
              <a:t> e </a:t>
            </a:r>
            <a:r>
              <a:rPr lang="pt-BR" dirty="0" err="1" smtClean="0">
                <a:solidFill>
                  <a:srgbClr val="C00000"/>
                </a:solidFill>
              </a:rPr>
              <a:t>eritropoiese</a:t>
            </a:r>
            <a:r>
              <a:rPr lang="pt-BR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• IL-3: estimula neutrófilo; eritrócito,</a:t>
            </a:r>
            <a:r>
              <a:rPr lang="pt-BR" dirty="0" err="1" smtClean="0">
                <a:solidFill>
                  <a:srgbClr val="C00000"/>
                </a:solidFill>
              </a:rPr>
              <a:t>megacariócito</a:t>
            </a:r>
            <a:r>
              <a:rPr lang="pt-BR" dirty="0" smtClean="0">
                <a:solidFill>
                  <a:srgbClr val="C00000"/>
                </a:solidFill>
              </a:rPr>
              <a:t>, linfócito, monócito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• IL-8: quimiotaxia para linfócitos T e neutrófilos</a:t>
            </a:r>
            <a:endParaRPr lang="pt-B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2"/>
                </a:solidFill>
                <a:latin typeface="Constantia" pitchFamily="18" charset="0"/>
              </a:rPr>
              <a:t>FEBRE – </a:t>
            </a:r>
            <a:r>
              <a:rPr lang="pt-BR" sz="4900" dirty="0" smtClean="0">
                <a:solidFill>
                  <a:schemeClr val="accent2"/>
                </a:solidFill>
                <a:latin typeface="Constantia" pitchFamily="18" charset="0"/>
              </a:rPr>
              <a:t>Quando</a:t>
            </a:r>
            <a:r>
              <a:rPr lang="pt-BR" dirty="0" smtClean="0">
                <a:solidFill>
                  <a:schemeClr val="accent2"/>
                </a:solidFill>
                <a:latin typeface="Constantia" pitchFamily="18" charset="0"/>
              </a:rPr>
              <a:t> tratar</a:t>
            </a:r>
            <a:endParaRPr lang="pt-BR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143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SIM</a:t>
            </a:r>
          </a:p>
          <a:p>
            <a:pPr>
              <a:buNone/>
            </a:pPr>
            <a:r>
              <a:rPr lang="pt-BR" sz="2200" dirty="0" smtClean="0">
                <a:solidFill>
                  <a:srgbClr val="C00000"/>
                </a:solidFill>
              </a:rPr>
              <a:t>Doença vascular cardíaca, coronariana, ICC, idade avançada, menores  de 3-4 anos de idade ( risco convulsão)</a:t>
            </a:r>
          </a:p>
          <a:p>
            <a:pPr>
              <a:buNone/>
            </a:pPr>
            <a:r>
              <a:rPr lang="pt-BR" sz="2200" dirty="0" smtClean="0">
                <a:solidFill>
                  <a:srgbClr val="C00000"/>
                </a:solidFill>
              </a:rPr>
              <a:t>Risco de </a:t>
            </a:r>
            <a:r>
              <a:rPr lang="pt-BR" sz="2200" dirty="0" err="1" smtClean="0">
                <a:solidFill>
                  <a:srgbClr val="C00000"/>
                </a:solidFill>
              </a:rPr>
              <a:t>hipermetabolismo</a:t>
            </a:r>
            <a:r>
              <a:rPr lang="pt-BR" sz="2200" dirty="0" smtClean="0">
                <a:solidFill>
                  <a:srgbClr val="C00000"/>
                </a:solidFill>
              </a:rPr>
              <a:t> com </a:t>
            </a:r>
            <a:r>
              <a:rPr lang="pt-BR" sz="2200" dirty="0" err="1" smtClean="0">
                <a:solidFill>
                  <a:srgbClr val="C00000"/>
                </a:solidFill>
              </a:rPr>
              <a:t>hiperventilação</a:t>
            </a:r>
            <a:endParaRPr lang="pt-BR" sz="22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sz="2200" dirty="0" smtClean="0">
                <a:solidFill>
                  <a:srgbClr val="C00000"/>
                </a:solidFill>
              </a:rPr>
              <a:t>Sudorese e perda de líquidos ,</a:t>
            </a:r>
          </a:p>
          <a:p>
            <a:pPr>
              <a:buNone/>
            </a:pPr>
            <a:r>
              <a:rPr lang="pt-BR" sz="2200" dirty="0" smtClean="0">
                <a:solidFill>
                  <a:srgbClr val="C00000"/>
                </a:solidFill>
              </a:rPr>
              <a:t>Exacerbação de desnutrição, </a:t>
            </a:r>
          </a:p>
          <a:p>
            <a:pPr>
              <a:buNone/>
            </a:pPr>
            <a:r>
              <a:rPr lang="pt-BR" sz="2200" dirty="0" smtClean="0">
                <a:solidFill>
                  <a:srgbClr val="C00000"/>
                </a:solidFill>
              </a:rPr>
              <a:t>Doença pulmonar ou desidratação</a:t>
            </a:r>
          </a:p>
          <a:p>
            <a:pPr>
              <a:buNone/>
            </a:pPr>
            <a:r>
              <a:rPr lang="pt-BR" sz="2200" dirty="0" smtClean="0">
                <a:solidFill>
                  <a:srgbClr val="C00000"/>
                </a:solidFill>
              </a:rPr>
              <a:t>Conforto (após diagnóstico)</a:t>
            </a:r>
          </a:p>
          <a:p>
            <a:pPr>
              <a:buNone/>
            </a:pPr>
            <a:endParaRPr lang="pt-B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NÃO</a:t>
            </a:r>
          </a:p>
          <a:p>
            <a:pPr>
              <a:buNone/>
            </a:pPr>
            <a:r>
              <a:rPr lang="pt-BR" sz="2200" dirty="0" smtClean="0">
                <a:solidFill>
                  <a:schemeClr val="accent3">
                    <a:lumMod val="50000"/>
                  </a:schemeClr>
                </a:solidFill>
              </a:rPr>
              <a:t>• Falsa sensação de melhoria</a:t>
            </a:r>
          </a:p>
          <a:p>
            <a:pPr>
              <a:buNone/>
            </a:pPr>
            <a:r>
              <a:rPr lang="pt-BR" sz="2200" dirty="0" smtClean="0">
                <a:solidFill>
                  <a:schemeClr val="accent3">
                    <a:lumMod val="50000"/>
                  </a:schemeClr>
                </a:solidFill>
              </a:rPr>
              <a:t>• Interferência resposta à terapêutica</a:t>
            </a:r>
          </a:p>
          <a:p>
            <a:pPr>
              <a:buNone/>
            </a:pPr>
            <a:r>
              <a:rPr lang="pt-BR" sz="2200" dirty="0" smtClean="0">
                <a:solidFill>
                  <a:schemeClr val="accent3">
                    <a:lumMod val="50000"/>
                  </a:schemeClr>
                </a:solidFill>
              </a:rPr>
              <a:t>• Atraso no diagnóstico etiológico</a:t>
            </a:r>
          </a:p>
          <a:p>
            <a:pPr>
              <a:buNone/>
            </a:pPr>
            <a:endParaRPr lang="pt-BR" sz="2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pt-BR" sz="2200" dirty="0" smtClean="0">
                <a:solidFill>
                  <a:srgbClr val="C00000"/>
                </a:solidFill>
              </a:rPr>
              <a:t>IMPORTANTE: </a:t>
            </a:r>
            <a:r>
              <a:rPr lang="pt-BR" sz="2200" b="1" dirty="0" smtClean="0">
                <a:solidFill>
                  <a:srgbClr val="C00000"/>
                </a:solidFill>
              </a:rPr>
              <a:t>buscar sempre o diagnóstico etiológico! Tratar a causa, não o sintoma.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858280" cy="785818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C00000"/>
                </a:solidFill>
                <a:latin typeface="Constantia" pitchFamily="18" charset="0"/>
              </a:rPr>
              <a:t>Febre prolongada etiologia obscura</a:t>
            </a:r>
            <a:endParaRPr lang="pt-BR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500174"/>
            <a:ext cx="8472518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3400" dirty="0" smtClean="0">
                <a:latin typeface="Constantia" pitchFamily="18" charset="0"/>
              </a:rPr>
              <a:t>                           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14282" y="1428736"/>
            <a:ext cx="89297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C00000"/>
                </a:solidFill>
              </a:rPr>
              <a:t>· </a:t>
            </a:r>
            <a:r>
              <a:rPr lang="pt-BR" sz="2000" b="1" dirty="0" smtClean="0">
                <a:solidFill>
                  <a:srgbClr val="C00000"/>
                </a:solidFill>
              </a:rPr>
              <a:t>CONCEITO CLÁSSICO:</a:t>
            </a:r>
          </a:p>
          <a:p>
            <a:r>
              <a:rPr lang="pt-BR" sz="2000" dirty="0" smtClean="0">
                <a:solidFill>
                  <a:srgbClr val="C00000"/>
                </a:solidFill>
              </a:rPr>
              <a:t> 1961 - </a:t>
            </a:r>
            <a:r>
              <a:rPr lang="pt-BR" sz="2000" dirty="0" err="1" smtClean="0">
                <a:solidFill>
                  <a:srgbClr val="C00000"/>
                </a:solidFill>
              </a:rPr>
              <a:t>Petersdorf</a:t>
            </a:r>
            <a:r>
              <a:rPr lang="pt-BR" sz="2000" dirty="0" smtClean="0">
                <a:solidFill>
                  <a:srgbClr val="C00000"/>
                </a:solidFill>
              </a:rPr>
              <a:t> e </a:t>
            </a:r>
            <a:r>
              <a:rPr lang="pt-BR" sz="2000" dirty="0" err="1" smtClean="0">
                <a:solidFill>
                  <a:srgbClr val="C00000"/>
                </a:solidFill>
              </a:rPr>
              <a:t>Beeson</a:t>
            </a:r>
            <a:r>
              <a:rPr lang="pt-BR" sz="2000" dirty="0" smtClean="0">
                <a:solidFill>
                  <a:srgbClr val="C00000"/>
                </a:solidFill>
              </a:rPr>
              <a:t> definiram Febre de Origem Obscura como aquela</a:t>
            </a:r>
          </a:p>
          <a:p>
            <a:r>
              <a:rPr lang="pt-BR" sz="2000" dirty="0" smtClean="0">
                <a:solidFill>
                  <a:srgbClr val="C00000"/>
                </a:solidFill>
              </a:rPr>
              <a:t>de intensidade maior que 38,3°C (aferição oral, equivalente a 37,8°C axilar),</a:t>
            </a:r>
          </a:p>
          <a:p>
            <a:r>
              <a:rPr lang="pt-BR" sz="2000" dirty="0" smtClean="0">
                <a:solidFill>
                  <a:srgbClr val="C00000"/>
                </a:solidFill>
              </a:rPr>
              <a:t>aferida em várias ocasiões, com duração de pelo menos três semanas e sem</a:t>
            </a:r>
          </a:p>
          <a:p>
            <a:r>
              <a:rPr lang="pt-BR" sz="2000" dirty="0" smtClean="0">
                <a:solidFill>
                  <a:srgbClr val="C00000"/>
                </a:solidFill>
              </a:rPr>
              <a:t>diagnóstico após  sete dias de investigação ( 3 hospitalar) ou tempo necessário para serem realizados os procedimentos inicias indicados para o caso(rotina adequada).</a:t>
            </a:r>
            <a:endParaRPr lang="pt-BR" sz="2000" dirty="0">
              <a:solidFill>
                <a:srgbClr val="C0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7158" y="4071942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000" b="1" dirty="0" smtClean="0">
                <a:solidFill>
                  <a:srgbClr val="C00000"/>
                </a:solidFill>
                <a:latin typeface="Constantia" pitchFamily="18" charset="0"/>
              </a:rPr>
              <a:t>FOI </a:t>
            </a:r>
            <a:r>
              <a:rPr lang="pt-BR" sz="2000" b="1" dirty="0" err="1" smtClean="0">
                <a:solidFill>
                  <a:srgbClr val="C00000"/>
                </a:solidFill>
                <a:latin typeface="Constantia" pitchFamily="18" charset="0"/>
              </a:rPr>
              <a:t>nosocomial</a:t>
            </a:r>
            <a:endParaRPr lang="pt-BR" sz="2000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pt-BR" sz="2000" dirty="0" smtClean="0">
                <a:solidFill>
                  <a:srgbClr val="C00000"/>
                </a:solidFill>
                <a:latin typeface="Constantia" pitchFamily="18" charset="0"/>
              </a:rPr>
              <a:t>pacientes internados</a:t>
            </a:r>
          </a:p>
          <a:p>
            <a:pPr>
              <a:buNone/>
            </a:pPr>
            <a:r>
              <a:rPr lang="pt-BR" sz="2000" dirty="0" smtClean="0">
                <a:solidFill>
                  <a:srgbClr val="C00000"/>
                </a:solidFill>
                <a:latin typeface="Constantia" pitchFamily="18" charset="0"/>
              </a:rPr>
              <a:t>febre ≥ 37,8ºC em várias ocasiões</a:t>
            </a:r>
          </a:p>
          <a:p>
            <a:pPr>
              <a:buNone/>
            </a:pPr>
            <a:r>
              <a:rPr lang="pt-BR" sz="2000" dirty="0" smtClean="0">
                <a:solidFill>
                  <a:srgbClr val="C00000"/>
                </a:solidFill>
                <a:latin typeface="Constantia" pitchFamily="18" charset="0"/>
              </a:rPr>
              <a:t>ausência de infecção ou doença incubada à admissão</a:t>
            </a:r>
          </a:p>
          <a:p>
            <a:pPr>
              <a:buNone/>
            </a:pPr>
            <a:r>
              <a:rPr lang="pt-BR" sz="2000" dirty="0" smtClean="0">
                <a:solidFill>
                  <a:srgbClr val="C00000"/>
                </a:solidFill>
                <a:latin typeface="Constantia" pitchFamily="18" charset="0"/>
              </a:rPr>
              <a:t>ausência de diagnóstico após 3 dias apesar de investigação adequada (incluindo pelo menos 48h de cultura microbiológica)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85794"/>
            <a:ext cx="9001156" cy="85725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C00000"/>
                </a:solidFill>
                <a:latin typeface="Constantia" pitchFamily="18" charset="0"/>
              </a:rPr>
              <a:t>  Febre prolongada etiologia obscura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1928802"/>
            <a:ext cx="8229600" cy="42862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sz="3600" b="1" dirty="0" smtClean="0">
                <a:solidFill>
                  <a:srgbClr val="C00000"/>
                </a:solidFill>
                <a:latin typeface="Constantia" pitchFamily="18" charset="0"/>
              </a:rPr>
              <a:t>FOI em paciente </a:t>
            </a:r>
            <a:r>
              <a:rPr lang="pt-BR" sz="3600" b="1" dirty="0" err="1" smtClean="0">
                <a:solidFill>
                  <a:srgbClr val="C00000"/>
                </a:solidFill>
                <a:latin typeface="Constantia" pitchFamily="18" charset="0"/>
              </a:rPr>
              <a:t>neutropênico</a:t>
            </a:r>
            <a:endParaRPr lang="pt-BR" sz="3600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pt-BR" sz="2800" dirty="0" smtClean="0">
                <a:solidFill>
                  <a:srgbClr val="C00000"/>
                </a:solidFill>
                <a:latin typeface="Constantia" pitchFamily="18" charset="0"/>
              </a:rPr>
              <a:t>neutrófilos &lt; 500mm³</a:t>
            </a:r>
          </a:p>
          <a:p>
            <a:pPr>
              <a:buNone/>
            </a:pPr>
            <a:r>
              <a:rPr lang="pt-BR" sz="2800" dirty="0" smtClean="0">
                <a:solidFill>
                  <a:srgbClr val="C00000"/>
                </a:solidFill>
                <a:latin typeface="Constantia" pitchFamily="18" charset="0"/>
              </a:rPr>
              <a:t>febre ≥ 37,8ºC em várias ocasiões</a:t>
            </a:r>
          </a:p>
          <a:p>
            <a:pPr>
              <a:buNone/>
            </a:pPr>
            <a:r>
              <a:rPr lang="pt-BR" sz="2800" dirty="0" smtClean="0">
                <a:solidFill>
                  <a:srgbClr val="C00000"/>
                </a:solidFill>
                <a:latin typeface="Constantia" pitchFamily="18" charset="0"/>
              </a:rPr>
              <a:t>ausência de diagnóstico após 3 dias apesar de investigação adequada (incluindo pelo menos 48h de cultura microbiológica)</a:t>
            </a:r>
          </a:p>
          <a:p>
            <a:pPr>
              <a:buNone/>
            </a:pPr>
            <a:endParaRPr lang="pt-BR" sz="2800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pt-BR" sz="3600" b="1" dirty="0" smtClean="0">
                <a:solidFill>
                  <a:srgbClr val="C00000"/>
                </a:solidFill>
                <a:latin typeface="Constantia" pitchFamily="18" charset="0"/>
              </a:rPr>
              <a:t>FOI associada ao HIV</a:t>
            </a:r>
            <a:endParaRPr lang="pt-BR" sz="3600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pt-BR" sz="2800" dirty="0" smtClean="0">
                <a:solidFill>
                  <a:srgbClr val="C00000"/>
                </a:solidFill>
                <a:latin typeface="Constantia" pitchFamily="18" charset="0"/>
              </a:rPr>
              <a:t>infecção pelo HIV confirmada</a:t>
            </a:r>
          </a:p>
          <a:p>
            <a:pPr>
              <a:buNone/>
            </a:pPr>
            <a:r>
              <a:rPr lang="pt-BR" sz="2800" dirty="0" smtClean="0">
                <a:solidFill>
                  <a:srgbClr val="C00000"/>
                </a:solidFill>
                <a:latin typeface="Constantia" pitchFamily="18" charset="0"/>
              </a:rPr>
              <a:t>febre ≥ 37,8ºC em várias ocasiões</a:t>
            </a:r>
          </a:p>
          <a:p>
            <a:pPr>
              <a:buNone/>
            </a:pPr>
            <a:r>
              <a:rPr lang="pt-BR" sz="2800" dirty="0" smtClean="0">
                <a:solidFill>
                  <a:srgbClr val="C00000"/>
                </a:solidFill>
                <a:latin typeface="Constantia" pitchFamily="18" charset="0"/>
              </a:rPr>
              <a:t>duração ≥ 4 semanas (regime ambulatorial), ou ≥ 3 dias em pacientes internados</a:t>
            </a:r>
          </a:p>
          <a:p>
            <a:pPr>
              <a:buNone/>
            </a:pPr>
            <a:r>
              <a:rPr lang="pt-BR" sz="2800" dirty="0" smtClean="0">
                <a:solidFill>
                  <a:srgbClr val="C00000"/>
                </a:solidFill>
                <a:latin typeface="Constantia" pitchFamily="18" charset="0"/>
              </a:rPr>
              <a:t>ausência de diagnóstico após 3 dias apesar de investigação adequada (incluindo  pelo menos 48h de cultura microbiológica)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8786874" cy="571504"/>
          </a:xfrm>
        </p:spPr>
        <p:txBody>
          <a:bodyPr>
            <a:normAutofit fontScale="90000"/>
          </a:bodyPr>
          <a:lstStyle/>
          <a:p>
            <a:r>
              <a:rPr lang="pt-BR" sz="4900" dirty="0" smtClean="0">
                <a:solidFill>
                  <a:srgbClr val="C00000"/>
                </a:solidFill>
                <a:latin typeface="+mn-lt"/>
              </a:rPr>
              <a:t>  FEBRE</a:t>
            </a:r>
            <a:r>
              <a:rPr lang="pt-BR" sz="4400" dirty="0" smtClean="0">
                <a:solidFill>
                  <a:srgbClr val="C00000"/>
                </a:solidFill>
                <a:latin typeface="+mn-lt"/>
              </a:rPr>
              <a:t>  Prolongada Etiologia Obscura</a:t>
            </a:r>
            <a:endParaRPr lang="pt-BR" sz="4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55721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BR" sz="3100" b="1" dirty="0" smtClean="0">
                <a:solidFill>
                  <a:srgbClr val="C00000"/>
                </a:solidFill>
              </a:rPr>
              <a:t>CAUSAS MAIS FREQUENTES</a:t>
            </a:r>
          </a:p>
          <a:p>
            <a:pPr>
              <a:buNone/>
            </a:pPr>
            <a:endParaRPr lang="pt-B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1. </a:t>
            </a:r>
            <a:r>
              <a:rPr lang="pt-BR" b="1" dirty="0" smtClean="0">
                <a:solidFill>
                  <a:srgbClr val="C00000"/>
                </a:solidFill>
              </a:rPr>
              <a:t>DOENÇAS INFECCIOSAS </a:t>
            </a:r>
            <a:r>
              <a:rPr lang="pt-BR" dirty="0" smtClean="0">
                <a:solidFill>
                  <a:srgbClr val="C00000"/>
                </a:solidFill>
              </a:rPr>
              <a:t>(</a:t>
            </a:r>
            <a:r>
              <a:rPr lang="pt-BR" b="1" dirty="0" smtClean="0">
                <a:solidFill>
                  <a:srgbClr val="C00000"/>
                </a:solidFill>
              </a:rPr>
              <a:t>30-40%)</a:t>
            </a:r>
          </a:p>
          <a:p>
            <a:pPr>
              <a:buNone/>
            </a:pPr>
            <a:r>
              <a:rPr lang="pt-BR" b="1" dirty="0" smtClean="0">
                <a:solidFill>
                  <a:srgbClr val="C00000"/>
                </a:solidFill>
              </a:rPr>
              <a:t>Tuberculose, </a:t>
            </a:r>
            <a:r>
              <a:rPr lang="pt-BR" dirty="0" smtClean="0">
                <a:solidFill>
                  <a:srgbClr val="C00000"/>
                </a:solidFill>
              </a:rPr>
              <a:t>endocardite bacteriana, </a:t>
            </a:r>
            <a:r>
              <a:rPr lang="pt-BR" dirty="0" err="1" smtClean="0">
                <a:solidFill>
                  <a:srgbClr val="C00000"/>
                </a:solidFill>
              </a:rPr>
              <a:t>abcessos</a:t>
            </a:r>
            <a:r>
              <a:rPr lang="pt-BR" dirty="0" smtClean="0">
                <a:solidFill>
                  <a:srgbClr val="C00000"/>
                </a:solidFill>
              </a:rPr>
              <a:t> ( vias biliares ,fígado rim), </a:t>
            </a:r>
            <a:r>
              <a:rPr lang="pt-BR" dirty="0" err="1" smtClean="0">
                <a:solidFill>
                  <a:srgbClr val="C00000"/>
                </a:solidFill>
              </a:rPr>
              <a:t>tromboflebite</a:t>
            </a:r>
            <a:r>
              <a:rPr lang="pt-BR" dirty="0" smtClean="0">
                <a:solidFill>
                  <a:srgbClr val="C00000"/>
                </a:solidFill>
              </a:rPr>
              <a:t> pélvica séptica, infecções </a:t>
            </a:r>
            <a:r>
              <a:rPr lang="pt-BR" dirty="0" err="1" smtClean="0">
                <a:solidFill>
                  <a:srgbClr val="C00000"/>
                </a:solidFill>
              </a:rPr>
              <a:t>vírais</a:t>
            </a:r>
            <a:r>
              <a:rPr lang="pt-BR" dirty="0" smtClean="0">
                <a:solidFill>
                  <a:srgbClr val="C00000"/>
                </a:solidFill>
              </a:rPr>
              <a:t> (CMV, EBV, HIV)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2. </a:t>
            </a:r>
            <a:r>
              <a:rPr lang="pt-BR" b="1" dirty="0" smtClean="0">
                <a:solidFill>
                  <a:srgbClr val="C00000"/>
                </a:solidFill>
              </a:rPr>
              <a:t>NEOPLASIAS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b="1" dirty="0" smtClean="0">
                <a:solidFill>
                  <a:srgbClr val="C00000"/>
                </a:solidFill>
              </a:rPr>
              <a:t>(20-30%)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Linfoma, leucemia, carcinoma renal, tumor do tubo digestivo, carcinoma </a:t>
            </a:r>
          </a:p>
          <a:p>
            <a:pPr>
              <a:buNone/>
            </a:pPr>
            <a:r>
              <a:rPr lang="pt-BR" dirty="0" err="1" smtClean="0">
                <a:solidFill>
                  <a:srgbClr val="C00000"/>
                </a:solidFill>
              </a:rPr>
              <a:t>ovárico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err="1" smtClean="0">
                <a:solidFill>
                  <a:srgbClr val="C00000"/>
                </a:solidFill>
              </a:rPr>
              <a:t>metastizado</a:t>
            </a:r>
            <a:endParaRPr lang="pt-B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3. </a:t>
            </a:r>
            <a:r>
              <a:rPr lang="pt-BR" b="1" dirty="0" smtClean="0">
                <a:solidFill>
                  <a:srgbClr val="C00000"/>
                </a:solidFill>
              </a:rPr>
              <a:t>DOENÇAS DO COLÁGENO/ VASCULARES ( 17-%)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Lúpus eritematoso disseminado, artrite reumatóide, doenças mistas, 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artrite reumatóide juvenil do adulto, </a:t>
            </a:r>
            <a:r>
              <a:rPr lang="pt-BR" dirty="0" err="1" smtClean="0">
                <a:solidFill>
                  <a:srgbClr val="C00000"/>
                </a:solidFill>
              </a:rPr>
              <a:t>vasculites</a:t>
            </a:r>
            <a:r>
              <a:rPr lang="pt-BR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4. </a:t>
            </a:r>
            <a:r>
              <a:rPr lang="pt-BR" b="1" dirty="0" smtClean="0">
                <a:solidFill>
                  <a:srgbClr val="C00000"/>
                </a:solidFill>
              </a:rPr>
              <a:t>CAUSAS DIVERSAS (19%)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Febre medicamentosa, embolias pulmonares múltiplas, doenças 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inflamatórias do intestino (</a:t>
            </a:r>
            <a:r>
              <a:rPr lang="pt-BR" dirty="0" err="1" smtClean="0">
                <a:solidFill>
                  <a:srgbClr val="C00000"/>
                </a:solidFill>
              </a:rPr>
              <a:t>Crohn</a:t>
            </a:r>
            <a:r>
              <a:rPr lang="pt-BR" dirty="0" smtClean="0">
                <a:solidFill>
                  <a:srgbClr val="C00000"/>
                </a:solidFill>
              </a:rPr>
              <a:t>), </a:t>
            </a:r>
            <a:r>
              <a:rPr lang="pt-BR" dirty="0" err="1" smtClean="0">
                <a:solidFill>
                  <a:srgbClr val="C00000"/>
                </a:solidFill>
              </a:rPr>
              <a:t>arterite</a:t>
            </a:r>
            <a:r>
              <a:rPr lang="pt-BR" dirty="0" smtClean="0">
                <a:solidFill>
                  <a:srgbClr val="C00000"/>
                </a:solidFill>
              </a:rPr>
              <a:t> temporal, sarcoidose, febre 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simulada ou fraudulenta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5. </a:t>
            </a:r>
            <a:r>
              <a:rPr lang="pt-BR" b="1" dirty="0" smtClean="0">
                <a:solidFill>
                  <a:srgbClr val="C00000"/>
                </a:solidFill>
              </a:rPr>
              <a:t>SEM DIAGNÓSTICO ETIOLÓGICO </a:t>
            </a:r>
            <a:r>
              <a:rPr lang="pt-BR" dirty="0" smtClean="0">
                <a:solidFill>
                  <a:srgbClr val="C00000"/>
                </a:solidFill>
              </a:rPr>
              <a:t>-  </a:t>
            </a:r>
            <a:r>
              <a:rPr lang="pt-BR" b="1" dirty="0" smtClean="0">
                <a:solidFill>
                  <a:srgbClr val="C00000"/>
                </a:solidFill>
              </a:rPr>
              <a:t>10% </a:t>
            </a:r>
            <a:r>
              <a:rPr lang="pt-BR" dirty="0" smtClean="0">
                <a:solidFill>
                  <a:srgbClr val="C00000"/>
                </a:solidFill>
              </a:rPr>
              <a:t>adultos 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                                                                         </a:t>
            </a:r>
            <a:r>
              <a:rPr lang="pt-BR" b="1" dirty="0" smtClean="0">
                <a:solidFill>
                  <a:srgbClr val="C00000"/>
                </a:solidFill>
              </a:rPr>
              <a:t>30% </a:t>
            </a:r>
            <a:r>
              <a:rPr lang="pt-BR" dirty="0" smtClean="0">
                <a:solidFill>
                  <a:srgbClr val="C00000"/>
                </a:solidFill>
              </a:rPr>
              <a:t>crianças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   </a:t>
            </a:r>
            <a:r>
              <a:rPr lang="pt-BR" dirty="0" smtClean="0">
                <a:solidFill>
                  <a:srgbClr val="C00000"/>
                </a:solidFill>
                <a:latin typeface="+mn-lt"/>
              </a:rPr>
              <a:t>Causas de FOI</a:t>
            </a:r>
            <a:endParaRPr lang="pt-BR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1435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sz="2800" b="1" dirty="0" smtClean="0">
                <a:solidFill>
                  <a:srgbClr val="C00000"/>
                </a:solidFill>
              </a:rPr>
              <a:t>1.INFECCIOSAS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TB </a:t>
            </a:r>
            <a:r>
              <a:rPr lang="pt-BR" dirty="0" err="1" smtClean="0">
                <a:solidFill>
                  <a:srgbClr val="C00000"/>
                </a:solidFill>
              </a:rPr>
              <a:t>extrapulmonar</a:t>
            </a:r>
            <a:r>
              <a:rPr lang="pt-BR" dirty="0" smtClean="0">
                <a:solidFill>
                  <a:srgbClr val="C00000"/>
                </a:solidFill>
              </a:rPr>
              <a:t>, TB </a:t>
            </a:r>
            <a:r>
              <a:rPr lang="pt-BR" dirty="0" err="1" smtClean="0">
                <a:solidFill>
                  <a:srgbClr val="C00000"/>
                </a:solidFill>
              </a:rPr>
              <a:t>miliar</a:t>
            </a:r>
            <a:r>
              <a:rPr lang="pt-BR" dirty="0" smtClean="0">
                <a:solidFill>
                  <a:srgbClr val="C00000"/>
                </a:solidFill>
              </a:rPr>
              <a:t>, Abscessos abdominais e pélvicos, 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Síndrome de mononucleose (HIV, EBV, CMV, Toxoplasmose), 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Infecções de vias biliares, Paracoccidioidomicose, </a:t>
            </a:r>
            <a:r>
              <a:rPr lang="pt-BR" dirty="0" err="1" smtClean="0">
                <a:solidFill>
                  <a:srgbClr val="C00000"/>
                </a:solidFill>
              </a:rPr>
              <a:t>Osteomielite</a:t>
            </a:r>
            <a:r>
              <a:rPr lang="pt-BR" dirty="0" smtClean="0">
                <a:solidFill>
                  <a:srgbClr val="C00000"/>
                </a:solidFill>
              </a:rPr>
              <a:t>, ITU, EI, Otite, Sinusite, </a:t>
            </a:r>
            <a:r>
              <a:rPr lang="pt-BR" dirty="0" err="1" smtClean="0">
                <a:solidFill>
                  <a:srgbClr val="C00000"/>
                </a:solidFill>
              </a:rPr>
              <a:t>Prostatite</a:t>
            </a:r>
            <a:r>
              <a:rPr lang="pt-BR" dirty="0" smtClean="0">
                <a:solidFill>
                  <a:srgbClr val="C00000"/>
                </a:solidFill>
              </a:rPr>
              <a:t>, Outros abscessos, </a:t>
            </a:r>
            <a:r>
              <a:rPr lang="pt-BR" dirty="0" err="1" smtClean="0">
                <a:solidFill>
                  <a:srgbClr val="C00000"/>
                </a:solidFill>
              </a:rPr>
              <a:t>Histoplasmose</a:t>
            </a:r>
            <a:r>
              <a:rPr lang="pt-BR" dirty="0" smtClean="0">
                <a:solidFill>
                  <a:srgbClr val="C00000"/>
                </a:solidFill>
              </a:rPr>
              <a:t>, Esquistossomose, Infecções dentárias, Doença de Chagas, Febre tifóide, Malária, </a:t>
            </a:r>
            <a:r>
              <a:rPr lang="pt-BR" dirty="0" err="1" smtClean="0">
                <a:solidFill>
                  <a:srgbClr val="C00000"/>
                </a:solidFill>
              </a:rPr>
              <a:t>Calazar</a:t>
            </a:r>
            <a:r>
              <a:rPr lang="pt-BR" dirty="0" smtClean="0">
                <a:solidFill>
                  <a:srgbClr val="C00000"/>
                </a:solidFill>
              </a:rPr>
              <a:t>, </a:t>
            </a:r>
            <a:r>
              <a:rPr lang="pt-BR" dirty="0" err="1" smtClean="0">
                <a:solidFill>
                  <a:srgbClr val="C00000"/>
                </a:solidFill>
              </a:rPr>
              <a:t>Colangite</a:t>
            </a:r>
            <a:r>
              <a:rPr lang="pt-BR" dirty="0" smtClean="0">
                <a:solidFill>
                  <a:srgbClr val="C00000"/>
                </a:solidFill>
              </a:rPr>
              <a:t>, Brucelose, HIV, </a:t>
            </a:r>
            <a:r>
              <a:rPr lang="pt-BR" dirty="0" err="1" smtClean="0">
                <a:solidFill>
                  <a:srgbClr val="C00000"/>
                </a:solidFill>
              </a:rPr>
              <a:t>Criptococose</a:t>
            </a:r>
            <a:r>
              <a:rPr lang="pt-BR" dirty="0" smtClean="0">
                <a:solidFill>
                  <a:srgbClr val="C00000"/>
                </a:solidFill>
              </a:rPr>
              <a:t>, </a:t>
            </a:r>
            <a:r>
              <a:rPr lang="pt-BR" dirty="0" err="1" smtClean="0">
                <a:solidFill>
                  <a:srgbClr val="C00000"/>
                </a:solidFill>
              </a:rPr>
              <a:t>Enterobacteriose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err="1" smtClean="0">
                <a:solidFill>
                  <a:srgbClr val="C00000"/>
                </a:solidFill>
              </a:rPr>
              <a:t>septicêmica</a:t>
            </a:r>
            <a:r>
              <a:rPr lang="pt-BR" dirty="0" smtClean="0">
                <a:solidFill>
                  <a:srgbClr val="C00000"/>
                </a:solidFill>
              </a:rPr>
              <a:t> prolongada </a:t>
            </a:r>
          </a:p>
          <a:p>
            <a:pPr>
              <a:buNone/>
            </a:pPr>
            <a:endParaRPr lang="pt-B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sz="2800" b="1" dirty="0" smtClean="0">
                <a:solidFill>
                  <a:srgbClr val="C00000"/>
                </a:solidFill>
              </a:rPr>
              <a:t>2.NEOPLASIAS 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Linfoma de Hodgkin, Linfomas não Hodgkin, </a:t>
            </a:r>
            <a:r>
              <a:rPr lang="pt-BR" dirty="0" err="1" smtClean="0">
                <a:solidFill>
                  <a:srgbClr val="C00000"/>
                </a:solidFill>
              </a:rPr>
              <a:t>Hepatomas</a:t>
            </a:r>
            <a:r>
              <a:rPr lang="pt-BR" dirty="0" smtClean="0">
                <a:solidFill>
                  <a:srgbClr val="C00000"/>
                </a:solidFill>
              </a:rPr>
              <a:t>, </a:t>
            </a:r>
          </a:p>
          <a:p>
            <a:pPr>
              <a:buNone/>
            </a:pPr>
            <a:r>
              <a:rPr lang="pt-BR" dirty="0" err="1" smtClean="0">
                <a:solidFill>
                  <a:srgbClr val="C00000"/>
                </a:solidFill>
              </a:rPr>
              <a:t>Carcinomatose</a:t>
            </a:r>
            <a:r>
              <a:rPr lang="pt-BR" dirty="0" smtClean="0">
                <a:solidFill>
                  <a:srgbClr val="C00000"/>
                </a:solidFill>
              </a:rPr>
              <a:t>, </a:t>
            </a:r>
            <a:r>
              <a:rPr lang="pt-BR" dirty="0" err="1" smtClean="0">
                <a:solidFill>
                  <a:srgbClr val="C00000"/>
                </a:solidFill>
              </a:rPr>
              <a:t>Leucoses</a:t>
            </a:r>
            <a:r>
              <a:rPr lang="pt-BR" dirty="0" smtClean="0">
                <a:solidFill>
                  <a:srgbClr val="C00000"/>
                </a:solidFill>
              </a:rPr>
              <a:t>, Tumores do cólon, 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Tumores do TGI, </a:t>
            </a:r>
            <a:r>
              <a:rPr lang="pt-BR" dirty="0" err="1" smtClean="0">
                <a:solidFill>
                  <a:srgbClr val="C00000"/>
                </a:solidFill>
              </a:rPr>
              <a:t>Linfoadenopatia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err="1" smtClean="0">
                <a:solidFill>
                  <a:srgbClr val="C00000"/>
                </a:solidFill>
              </a:rPr>
              <a:t>imunoblástica</a:t>
            </a:r>
            <a:r>
              <a:rPr lang="pt-BR" dirty="0" smtClean="0">
                <a:solidFill>
                  <a:srgbClr val="C00000"/>
                </a:solidFill>
              </a:rPr>
              <a:t>, </a:t>
            </a:r>
            <a:r>
              <a:rPr lang="pt-BR" dirty="0" err="1" smtClean="0">
                <a:solidFill>
                  <a:srgbClr val="C00000"/>
                </a:solidFill>
              </a:rPr>
              <a:t>Hipernefroma</a:t>
            </a:r>
            <a:r>
              <a:rPr lang="pt-BR" dirty="0" smtClean="0">
                <a:solidFill>
                  <a:srgbClr val="C00000"/>
                </a:solidFill>
              </a:rPr>
              <a:t>, 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Mixoma atrial, Tumor de </a:t>
            </a:r>
            <a:r>
              <a:rPr lang="pt-BR" dirty="0" err="1" smtClean="0">
                <a:solidFill>
                  <a:srgbClr val="C00000"/>
                </a:solidFill>
              </a:rPr>
              <a:t>Wilms</a:t>
            </a:r>
            <a:r>
              <a:rPr lang="pt-BR" dirty="0" smtClean="0">
                <a:solidFill>
                  <a:srgbClr val="C00000"/>
                </a:solidFill>
              </a:rPr>
              <a:t>, </a:t>
            </a:r>
            <a:r>
              <a:rPr lang="pt-BR" dirty="0" err="1" smtClean="0">
                <a:solidFill>
                  <a:srgbClr val="C00000"/>
                </a:solidFill>
              </a:rPr>
              <a:t>Retinoblastoma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r>
              <a:rPr lang="pt-BR" sz="4800" dirty="0" smtClean="0">
                <a:solidFill>
                  <a:srgbClr val="C00000"/>
                </a:solidFill>
                <a:latin typeface="Constantia" pitchFamily="18" charset="0"/>
              </a:rPr>
              <a:t>      FEBRE </a:t>
            </a:r>
            <a:endParaRPr lang="pt-BR" sz="4800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sz="3900" dirty="0" smtClean="0">
                <a:solidFill>
                  <a:srgbClr val="C00000"/>
                </a:solidFill>
                <a:latin typeface="Constantia" pitchFamily="18" charset="0"/>
              </a:rPr>
              <a:t>Histórico</a:t>
            </a:r>
          </a:p>
          <a:p>
            <a:pPr>
              <a:buNone/>
            </a:pPr>
            <a:r>
              <a:rPr lang="pt-BR" sz="2400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pt-BR" sz="2400" dirty="0" smtClean="0">
                <a:solidFill>
                  <a:srgbClr val="C00000"/>
                </a:solidFill>
                <a:latin typeface="Constantia" pitchFamily="18" charset="0"/>
              </a:rPr>
              <a:t> Hipócrates (480-357 AC)</a:t>
            </a:r>
          </a:p>
          <a:p>
            <a:pPr>
              <a:buNone/>
            </a:pPr>
            <a:r>
              <a:rPr lang="pt-BR" sz="2400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pt-BR" sz="2400" dirty="0" smtClean="0">
                <a:solidFill>
                  <a:srgbClr val="C00000"/>
                </a:solidFill>
                <a:latin typeface="Constantia" pitchFamily="18" charset="0"/>
              </a:rPr>
              <a:t> Galeno ( 130-201 DC)</a:t>
            </a:r>
          </a:p>
          <a:p>
            <a:pPr>
              <a:buNone/>
            </a:pPr>
            <a:r>
              <a:rPr lang="pt-BR" sz="3600" dirty="0" smtClean="0">
                <a:solidFill>
                  <a:srgbClr val="C00000"/>
                </a:solidFill>
                <a:latin typeface="Constantia" pitchFamily="18" charset="0"/>
              </a:rPr>
              <a:t>Definição</a:t>
            </a:r>
            <a:r>
              <a:rPr lang="pt-BR" sz="4000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pt-BR" sz="2400" dirty="0" smtClean="0">
                <a:solidFill>
                  <a:srgbClr val="C00000"/>
                </a:solidFill>
                <a:latin typeface="Constantia" pitchFamily="18" charset="0"/>
              </a:rPr>
              <a:t>elevação da temperatura corporal ,secundária a uma alteração no equilíbrio de neurônios hipotalâmicos (termostato). </a:t>
            </a:r>
          </a:p>
          <a:p>
            <a:pPr>
              <a:buNone/>
            </a:pPr>
            <a:r>
              <a:rPr lang="pt-BR" sz="2400" dirty="0" smtClean="0">
                <a:solidFill>
                  <a:srgbClr val="C00000"/>
                </a:solidFill>
                <a:latin typeface="Constantia" pitchFamily="18" charset="0"/>
              </a:rPr>
              <a:t>  Área central do hipotálamo:</a:t>
            </a:r>
          </a:p>
          <a:p>
            <a:pPr>
              <a:buNone/>
            </a:pPr>
            <a:r>
              <a:rPr lang="pt-BR" sz="2000" dirty="0" smtClean="0">
                <a:solidFill>
                  <a:srgbClr val="C00000"/>
                </a:solidFill>
                <a:latin typeface="Constantia" pitchFamily="18" charset="0"/>
              </a:rPr>
              <a:t>  parte anterior = dissipação do calor</a:t>
            </a:r>
          </a:p>
          <a:p>
            <a:pPr>
              <a:buNone/>
            </a:pPr>
            <a:r>
              <a:rPr lang="pt-BR" sz="2000" dirty="0" smtClean="0">
                <a:solidFill>
                  <a:srgbClr val="C00000"/>
                </a:solidFill>
                <a:latin typeface="Constantia" pitchFamily="18" charset="0"/>
              </a:rPr>
              <a:t>  parte posterior = promoção do calor</a:t>
            </a:r>
          </a:p>
          <a:p>
            <a:pPr>
              <a:buFontTx/>
              <a:buChar char="-"/>
            </a:pPr>
            <a:endParaRPr lang="pt-BR" sz="2000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>
              <a:buFontTx/>
              <a:buChar char="-"/>
            </a:pPr>
            <a:r>
              <a:rPr lang="pt-BR" sz="2600" dirty="0" smtClean="0">
                <a:solidFill>
                  <a:srgbClr val="C00000"/>
                </a:solidFill>
                <a:latin typeface="Constantia" pitchFamily="18" charset="0"/>
              </a:rPr>
              <a:t>Distinção de  </a:t>
            </a:r>
            <a:r>
              <a:rPr lang="pt-BR" sz="2600" dirty="0" err="1" smtClean="0">
                <a:solidFill>
                  <a:srgbClr val="C00000"/>
                </a:solidFill>
                <a:latin typeface="Constantia" pitchFamily="18" charset="0"/>
              </a:rPr>
              <a:t>Hipertermia</a:t>
            </a:r>
            <a:r>
              <a:rPr lang="pt-BR" sz="2600" dirty="0" smtClean="0">
                <a:solidFill>
                  <a:srgbClr val="C00000"/>
                </a:solidFill>
                <a:latin typeface="Constanti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/>
          </a:bodyPr>
          <a:lstStyle/>
          <a:p>
            <a:r>
              <a:rPr lang="pt-BR" sz="4400" dirty="0" smtClean="0">
                <a:solidFill>
                  <a:srgbClr val="C00000"/>
                </a:solidFill>
                <a:latin typeface="+mn-lt"/>
              </a:rPr>
              <a:t>     Causas de FOI</a:t>
            </a:r>
            <a:endParaRPr lang="pt-BR" sz="44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1497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t-BR" sz="3400" b="1" dirty="0" smtClean="0">
                <a:solidFill>
                  <a:srgbClr val="C00000"/>
                </a:solidFill>
              </a:rPr>
              <a:t>3.DOENÇAS INFLAMATÓRIAS NÃO INFECCIOSAS </a:t>
            </a:r>
          </a:p>
          <a:p>
            <a:pPr>
              <a:buNone/>
            </a:pPr>
            <a:endParaRPr lang="pt-BR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sz="2900" dirty="0" smtClean="0">
                <a:solidFill>
                  <a:srgbClr val="C00000"/>
                </a:solidFill>
              </a:rPr>
              <a:t>Doença de Still com início na idade adulta, LES, </a:t>
            </a:r>
            <a:r>
              <a:rPr lang="pt-BR" sz="2900" dirty="0" err="1" smtClean="0">
                <a:solidFill>
                  <a:srgbClr val="C00000"/>
                </a:solidFill>
              </a:rPr>
              <a:t>Polimialgia</a:t>
            </a:r>
            <a:r>
              <a:rPr lang="pt-BR" sz="2900" dirty="0" smtClean="0">
                <a:solidFill>
                  <a:srgbClr val="C00000"/>
                </a:solidFill>
              </a:rPr>
              <a:t> reumática, </a:t>
            </a:r>
          </a:p>
          <a:p>
            <a:pPr>
              <a:buNone/>
            </a:pPr>
            <a:r>
              <a:rPr lang="pt-BR" sz="2900" dirty="0" smtClean="0">
                <a:solidFill>
                  <a:srgbClr val="C00000"/>
                </a:solidFill>
              </a:rPr>
              <a:t>Febre reumática sem artrite ou </a:t>
            </a:r>
            <a:r>
              <a:rPr lang="pt-BR" sz="2900" dirty="0" err="1" smtClean="0">
                <a:solidFill>
                  <a:srgbClr val="C00000"/>
                </a:solidFill>
              </a:rPr>
              <a:t>artralgia</a:t>
            </a:r>
            <a:r>
              <a:rPr lang="pt-BR" sz="2900" dirty="0" smtClean="0">
                <a:solidFill>
                  <a:srgbClr val="C00000"/>
                </a:solidFill>
              </a:rPr>
              <a:t>, Artrite reumatóide, </a:t>
            </a:r>
          </a:p>
          <a:p>
            <a:pPr>
              <a:buNone/>
            </a:pPr>
            <a:r>
              <a:rPr lang="pt-BR" sz="2900" dirty="0" smtClean="0">
                <a:solidFill>
                  <a:srgbClr val="C00000"/>
                </a:solidFill>
              </a:rPr>
              <a:t>Artrite de células gigantes, Doença de </a:t>
            </a:r>
            <a:r>
              <a:rPr lang="pt-BR" sz="2900" dirty="0" err="1" smtClean="0">
                <a:solidFill>
                  <a:srgbClr val="C00000"/>
                </a:solidFill>
              </a:rPr>
              <a:t>Wegener</a:t>
            </a:r>
            <a:r>
              <a:rPr lang="pt-BR" sz="2900" dirty="0" smtClean="0">
                <a:solidFill>
                  <a:srgbClr val="C00000"/>
                </a:solidFill>
              </a:rPr>
              <a:t>, </a:t>
            </a:r>
            <a:r>
              <a:rPr lang="pt-BR" sz="2900" dirty="0" err="1" smtClean="0">
                <a:solidFill>
                  <a:srgbClr val="C00000"/>
                </a:solidFill>
              </a:rPr>
              <a:t>Poliarterite</a:t>
            </a:r>
            <a:r>
              <a:rPr lang="pt-BR" sz="2900" dirty="0" smtClean="0">
                <a:solidFill>
                  <a:srgbClr val="C00000"/>
                </a:solidFill>
              </a:rPr>
              <a:t> nodosa, </a:t>
            </a:r>
          </a:p>
          <a:p>
            <a:pPr>
              <a:buNone/>
            </a:pPr>
            <a:r>
              <a:rPr lang="pt-BR" sz="2900" dirty="0" smtClean="0">
                <a:solidFill>
                  <a:srgbClr val="C00000"/>
                </a:solidFill>
              </a:rPr>
              <a:t>outras </a:t>
            </a:r>
            <a:r>
              <a:rPr lang="pt-BR" sz="2900" dirty="0" err="1" smtClean="0">
                <a:solidFill>
                  <a:srgbClr val="C00000"/>
                </a:solidFill>
              </a:rPr>
              <a:t>vasculites</a:t>
            </a:r>
            <a:r>
              <a:rPr lang="pt-BR" sz="2900" dirty="0" smtClean="0">
                <a:solidFill>
                  <a:srgbClr val="C00000"/>
                </a:solidFill>
              </a:rPr>
              <a:t>, Sarcoidose, Hepatite </a:t>
            </a:r>
            <a:r>
              <a:rPr lang="pt-BR" sz="2900" dirty="0" err="1" smtClean="0">
                <a:solidFill>
                  <a:srgbClr val="C00000"/>
                </a:solidFill>
              </a:rPr>
              <a:t>granulomatosa</a:t>
            </a:r>
            <a:r>
              <a:rPr lang="pt-BR" sz="2900" dirty="0" smtClean="0">
                <a:solidFill>
                  <a:srgbClr val="C00000"/>
                </a:solidFill>
              </a:rPr>
              <a:t> </a:t>
            </a:r>
          </a:p>
          <a:p>
            <a:endParaRPr lang="pt-BR" sz="29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sz="3400" b="1" dirty="0" smtClean="0">
                <a:solidFill>
                  <a:srgbClr val="C00000"/>
                </a:solidFill>
              </a:rPr>
              <a:t>4.MISCELÂNEA</a:t>
            </a:r>
            <a:r>
              <a:rPr lang="pt-BR" sz="34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pt-BR" sz="2900" dirty="0" smtClean="0">
                <a:solidFill>
                  <a:srgbClr val="C00000"/>
                </a:solidFill>
              </a:rPr>
              <a:t>Febre por drogas, Febre factícia, Febre do Mediterrâneo, TVP e EP, </a:t>
            </a:r>
          </a:p>
          <a:p>
            <a:pPr>
              <a:buNone/>
            </a:pPr>
            <a:r>
              <a:rPr lang="pt-BR" sz="2900" dirty="0" smtClean="0">
                <a:solidFill>
                  <a:srgbClr val="C00000"/>
                </a:solidFill>
              </a:rPr>
              <a:t>Tireoidite subaguda, Cirrose, Hematomas, </a:t>
            </a:r>
            <a:r>
              <a:rPr lang="pt-BR" sz="2900" dirty="0" err="1" smtClean="0">
                <a:solidFill>
                  <a:srgbClr val="C00000"/>
                </a:solidFill>
              </a:rPr>
              <a:t>Hipertireoidismo</a:t>
            </a:r>
            <a:r>
              <a:rPr lang="pt-BR" sz="2900" dirty="0" smtClean="0">
                <a:solidFill>
                  <a:srgbClr val="C00000"/>
                </a:solidFill>
              </a:rPr>
              <a:t>, </a:t>
            </a:r>
          </a:p>
          <a:p>
            <a:pPr>
              <a:buNone/>
            </a:pPr>
            <a:r>
              <a:rPr lang="pt-BR" sz="2900" dirty="0" err="1" smtClean="0">
                <a:solidFill>
                  <a:srgbClr val="C00000"/>
                </a:solidFill>
              </a:rPr>
              <a:t>Hipertermia</a:t>
            </a:r>
            <a:r>
              <a:rPr lang="pt-BR" sz="2900" dirty="0" smtClean="0">
                <a:solidFill>
                  <a:srgbClr val="C00000"/>
                </a:solidFill>
              </a:rPr>
              <a:t> habitual, Hepatite alcoólica, Síndrome de </a:t>
            </a:r>
            <a:r>
              <a:rPr lang="pt-BR" sz="2900" dirty="0" err="1" smtClean="0">
                <a:solidFill>
                  <a:srgbClr val="C00000"/>
                </a:solidFill>
              </a:rPr>
              <a:t>Reiter</a:t>
            </a:r>
            <a:r>
              <a:rPr lang="pt-BR" sz="2900" dirty="0" smtClean="0">
                <a:solidFill>
                  <a:srgbClr val="C00000"/>
                </a:solidFill>
              </a:rPr>
              <a:t>, </a:t>
            </a:r>
          </a:p>
          <a:p>
            <a:pPr>
              <a:buNone/>
            </a:pPr>
            <a:r>
              <a:rPr lang="pt-BR" sz="2900" dirty="0" smtClean="0">
                <a:solidFill>
                  <a:srgbClr val="C00000"/>
                </a:solidFill>
              </a:rPr>
              <a:t>Síndrome de </a:t>
            </a:r>
            <a:r>
              <a:rPr lang="pt-BR" sz="2900" dirty="0" err="1" smtClean="0">
                <a:solidFill>
                  <a:srgbClr val="C00000"/>
                </a:solidFill>
              </a:rPr>
              <a:t>Sweet</a:t>
            </a:r>
            <a:r>
              <a:rPr lang="pt-BR" sz="2900" dirty="0" smtClean="0">
                <a:solidFill>
                  <a:srgbClr val="C00000"/>
                </a:solidFill>
              </a:rPr>
              <a:t>, Síndrome Hiper </a:t>
            </a:r>
            <a:r>
              <a:rPr lang="pt-BR" sz="2900" dirty="0" err="1" smtClean="0">
                <a:solidFill>
                  <a:srgbClr val="C00000"/>
                </a:solidFill>
              </a:rPr>
              <a:t>IgD</a:t>
            </a:r>
            <a:r>
              <a:rPr lang="pt-BR" sz="2900" dirty="0" smtClean="0">
                <a:solidFill>
                  <a:srgbClr val="C00000"/>
                </a:solidFill>
              </a:rPr>
              <a:t>, Doença de </a:t>
            </a:r>
            <a:r>
              <a:rPr lang="pt-BR" sz="2900" dirty="0" err="1" smtClean="0">
                <a:solidFill>
                  <a:srgbClr val="C00000"/>
                </a:solidFill>
              </a:rPr>
              <a:t>Kawasaki</a:t>
            </a:r>
            <a:r>
              <a:rPr lang="pt-BR" sz="2900" dirty="0" smtClean="0">
                <a:solidFill>
                  <a:srgbClr val="C00000"/>
                </a:solidFill>
              </a:rPr>
              <a:t>, </a:t>
            </a:r>
          </a:p>
          <a:p>
            <a:pPr>
              <a:buNone/>
            </a:pPr>
            <a:r>
              <a:rPr lang="pt-BR" sz="2900" dirty="0" smtClean="0">
                <a:solidFill>
                  <a:srgbClr val="C00000"/>
                </a:solidFill>
              </a:rPr>
              <a:t>Síndrome de </a:t>
            </a:r>
            <a:r>
              <a:rPr lang="pt-BR" sz="2900" dirty="0" err="1" smtClean="0">
                <a:solidFill>
                  <a:srgbClr val="C00000"/>
                </a:solidFill>
              </a:rPr>
              <a:t>Kikuchi</a:t>
            </a:r>
            <a:r>
              <a:rPr lang="pt-BR" sz="2900" dirty="0" smtClean="0">
                <a:solidFill>
                  <a:srgbClr val="C00000"/>
                </a:solidFill>
              </a:rPr>
              <a:t>, Doença de </a:t>
            </a:r>
            <a:r>
              <a:rPr lang="pt-BR" sz="2900" dirty="0" err="1" smtClean="0">
                <a:solidFill>
                  <a:srgbClr val="C00000"/>
                </a:solidFill>
              </a:rPr>
              <a:t>Castleman</a:t>
            </a:r>
            <a:r>
              <a:rPr lang="pt-BR" sz="2900" dirty="0" smtClean="0">
                <a:solidFill>
                  <a:srgbClr val="C00000"/>
                </a:solidFill>
              </a:rPr>
              <a:t>, Anemias hemolíticas, </a:t>
            </a:r>
          </a:p>
          <a:p>
            <a:pPr>
              <a:buNone/>
            </a:pPr>
            <a:r>
              <a:rPr lang="pt-BR" sz="2900" dirty="0" smtClean="0">
                <a:solidFill>
                  <a:srgbClr val="C00000"/>
                </a:solidFill>
              </a:rPr>
              <a:t>Febre psicogênica. </a:t>
            </a:r>
          </a:p>
          <a:p>
            <a:endParaRPr lang="pt-B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sz="3400" b="1" dirty="0" smtClean="0">
                <a:solidFill>
                  <a:srgbClr val="C00000"/>
                </a:solidFill>
              </a:rPr>
              <a:t>5.SEM DIAGNÓSTICO</a:t>
            </a:r>
            <a:r>
              <a:rPr lang="pt-BR" sz="3400" dirty="0" smtClean="0">
                <a:solidFill>
                  <a:srgbClr val="C00000"/>
                </a:solidFill>
              </a:rPr>
              <a:t> </a:t>
            </a:r>
          </a:p>
          <a:p>
            <a:endParaRPr lang="pt-B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sz="2100" dirty="0" smtClean="0">
                <a:solidFill>
                  <a:schemeClr val="accent2"/>
                </a:solidFill>
              </a:rPr>
              <a:t>                                                                                                                (adaptado Pereira </a:t>
            </a:r>
            <a:r>
              <a:rPr lang="pt-BR" sz="2100" dirty="0" err="1" smtClean="0">
                <a:solidFill>
                  <a:schemeClr val="accent2"/>
                </a:solidFill>
              </a:rPr>
              <a:t>et</a:t>
            </a:r>
            <a:r>
              <a:rPr lang="pt-BR" sz="2100" dirty="0" smtClean="0">
                <a:solidFill>
                  <a:schemeClr val="accent2"/>
                </a:solidFill>
              </a:rPr>
              <a:t> </a:t>
            </a:r>
            <a:r>
              <a:rPr lang="pt-BR" sz="2100" dirty="0" err="1" smtClean="0">
                <a:solidFill>
                  <a:schemeClr val="accent2"/>
                </a:solidFill>
              </a:rPr>
              <a:t>al</a:t>
            </a:r>
            <a:r>
              <a:rPr lang="pt-BR" sz="2100" dirty="0" smtClean="0">
                <a:solidFill>
                  <a:schemeClr val="accent2"/>
                </a:solidFill>
              </a:rPr>
              <a:t>)</a:t>
            </a:r>
          </a:p>
          <a:p>
            <a:pPr>
              <a:buNone/>
            </a:pPr>
            <a:endParaRPr lang="pt-B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857232"/>
            <a:ext cx="9144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accent2"/>
                </a:solidFill>
              </a:rPr>
              <a:t>Principais causas de FOI na SIDA/AIDS- Brasil </a:t>
            </a:r>
          </a:p>
          <a:p>
            <a:endParaRPr lang="pt-BR" sz="2800" b="1" dirty="0" smtClean="0">
              <a:solidFill>
                <a:schemeClr val="accent2"/>
              </a:solidFill>
            </a:endParaRPr>
          </a:p>
          <a:p>
            <a:endParaRPr lang="pt-BR" dirty="0" smtClean="0">
              <a:solidFill>
                <a:schemeClr val="accent2"/>
              </a:solidFill>
            </a:endParaRPr>
          </a:p>
          <a:p>
            <a:r>
              <a:rPr lang="pt-BR" sz="2000" b="1" dirty="0" smtClean="0">
                <a:solidFill>
                  <a:schemeClr val="accent2"/>
                </a:solidFill>
              </a:rPr>
              <a:t>Tuberculose                       - 43,0%</a:t>
            </a:r>
          </a:p>
          <a:p>
            <a:r>
              <a:rPr lang="pt-BR" sz="2000" dirty="0" smtClean="0">
                <a:solidFill>
                  <a:schemeClr val="accent2"/>
                </a:solidFill>
              </a:rPr>
              <a:t>MAC*                                 - 17,5%</a:t>
            </a:r>
          </a:p>
          <a:p>
            <a:r>
              <a:rPr lang="pt-BR" sz="2000" dirty="0" err="1" smtClean="0">
                <a:solidFill>
                  <a:schemeClr val="accent2"/>
                </a:solidFill>
              </a:rPr>
              <a:t>Pneumocistose</a:t>
            </a:r>
            <a:r>
              <a:rPr lang="pt-BR" sz="2000" dirty="0" smtClean="0">
                <a:solidFill>
                  <a:schemeClr val="accent2"/>
                </a:solidFill>
              </a:rPr>
              <a:t>                  - 14,7%</a:t>
            </a:r>
          </a:p>
          <a:p>
            <a:r>
              <a:rPr lang="pt-BR" sz="2000" dirty="0" smtClean="0">
                <a:solidFill>
                  <a:schemeClr val="accent2"/>
                </a:solidFill>
              </a:rPr>
              <a:t>Meningite </a:t>
            </a:r>
            <a:r>
              <a:rPr lang="pt-BR" sz="2000" dirty="0" err="1" smtClean="0">
                <a:solidFill>
                  <a:schemeClr val="accent2"/>
                </a:solidFill>
              </a:rPr>
              <a:t>criptocócica</a:t>
            </a:r>
            <a:r>
              <a:rPr lang="pt-BR" sz="2000" dirty="0" smtClean="0">
                <a:solidFill>
                  <a:schemeClr val="accent2"/>
                </a:solidFill>
              </a:rPr>
              <a:t>     - 7,3%</a:t>
            </a:r>
          </a:p>
          <a:p>
            <a:r>
              <a:rPr lang="pt-BR" sz="2000" dirty="0" smtClean="0">
                <a:solidFill>
                  <a:schemeClr val="accent2"/>
                </a:solidFill>
              </a:rPr>
              <a:t>Toxoplasmose                    - 2,4%</a:t>
            </a:r>
          </a:p>
          <a:p>
            <a:r>
              <a:rPr lang="pt-BR" sz="2000" dirty="0" smtClean="0">
                <a:solidFill>
                  <a:schemeClr val="accent2"/>
                </a:solidFill>
              </a:rPr>
              <a:t>Sinusite                               - 4,8%</a:t>
            </a:r>
          </a:p>
          <a:p>
            <a:r>
              <a:rPr lang="pt-BR" sz="2000" dirty="0" err="1" smtClean="0">
                <a:solidFill>
                  <a:schemeClr val="accent2"/>
                </a:solidFill>
              </a:rPr>
              <a:t>Histoplasmose</a:t>
            </a:r>
            <a:r>
              <a:rPr lang="pt-BR" sz="2000" dirty="0" smtClean="0">
                <a:solidFill>
                  <a:schemeClr val="accent2"/>
                </a:solidFill>
              </a:rPr>
              <a:t>                   - 4,8%</a:t>
            </a:r>
          </a:p>
          <a:p>
            <a:r>
              <a:rPr lang="pt-BR" sz="2000" dirty="0" smtClean="0">
                <a:solidFill>
                  <a:schemeClr val="accent2"/>
                </a:solidFill>
              </a:rPr>
              <a:t>Sífilis                                   - 2,4%</a:t>
            </a:r>
          </a:p>
          <a:p>
            <a:r>
              <a:rPr lang="pt-BR" sz="2000" dirty="0" err="1" smtClean="0">
                <a:solidFill>
                  <a:schemeClr val="accent2"/>
                </a:solidFill>
              </a:rPr>
              <a:t>Isosporíase</a:t>
            </a:r>
            <a:r>
              <a:rPr lang="pt-BR" sz="2000" dirty="0" smtClean="0">
                <a:solidFill>
                  <a:schemeClr val="accent2"/>
                </a:solidFill>
              </a:rPr>
              <a:t>                          - 2,4%</a:t>
            </a:r>
          </a:p>
          <a:p>
            <a:r>
              <a:rPr lang="pt-BR" sz="2000" dirty="0" smtClean="0">
                <a:solidFill>
                  <a:schemeClr val="accent2"/>
                </a:solidFill>
              </a:rPr>
              <a:t>Febre medicamentosa       - 2,0%</a:t>
            </a:r>
          </a:p>
          <a:p>
            <a:r>
              <a:rPr lang="pt-BR" sz="2000" dirty="0" smtClean="0">
                <a:solidFill>
                  <a:schemeClr val="accent2"/>
                </a:solidFill>
              </a:rPr>
              <a:t>Linfoma                              - 7,3%</a:t>
            </a:r>
          </a:p>
          <a:p>
            <a:r>
              <a:rPr lang="pt-BR" sz="2000" dirty="0" smtClean="0">
                <a:solidFill>
                  <a:schemeClr val="accent2"/>
                </a:solidFill>
              </a:rPr>
              <a:t>Sem diagnóstico                - 18,3%</a:t>
            </a:r>
          </a:p>
          <a:p>
            <a:endParaRPr lang="pt-BR" sz="2000" dirty="0" smtClean="0">
              <a:solidFill>
                <a:schemeClr val="accent2"/>
              </a:solidFill>
            </a:endParaRPr>
          </a:p>
          <a:p>
            <a:r>
              <a:rPr lang="pt-BR" sz="2000" dirty="0" smtClean="0">
                <a:solidFill>
                  <a:schemeClr val="accent2"/>
                </a:solidFill>
              </a:rPr>
              <a:t>                                                                </a:t>
            </a:r>
            <a:r>
              <a:rPr lang="pt-BR" sz="1600" dirty="0" smtClean="0">
                <a:solidFill>
                  <a:schemeClr val="accent2"/>
                </a:solidFill>
              </a:rPr>
              <a:t>( adaptado </a:t>
            </a:r>
            <a:r>
              <a:rPr lang="pt-BR" sz="1600" dirty="0" err="1" smtClean="0">
                <a:solidFill>
                  <a:schemeClr val="accent2"/>
                </a:solidFill>
              </a:rPr>
              <a:t>Lambertucci</a:t>
            </a:r>
            <a:r>
              <a:rPr lang="pt-BR" sz="1600" dirty="0" smtClean="0">
                <a:solidFill>
                  <a:schemeClr val="accent2"/>
                </a:solidFill>
              </a:rPr>
              <a:t> </a:t>
            </a:r>
            <a:r>
              <a:rPr lang="pt-BR" sz="1600" dirty="0" err="1" smtClean="0">
                <a:solidFill>
                  <a:schemeClr val="accent2"/>
                </a:solidFill>
              </a:rPr>
              <a:t>et</a:t>
            </a:r>
            <a:r>
              <a:rPr lang="pt-BR" sz="1600" dirty="0" smtClean="0">
                <a:solidFill>
                  <a:schemeClr val="accent2"/>
                </a:solidFill>
              </a:rPr>
              <a:t> </a:t>
            </a:r>
            <a:r>
              <a:rPr lang="pt-BR" sz="1600" dirty="0" err="1" smtClean="0">
                <a:solidFill>
                  <a:schemeClr val="accent2"/>
                </a:solidFill>
              </a:rPr>
              <a:t>al</a:t>
            </a:r>
            <a:r>
              <a:rPr lang="pt-BR" sz="1600" dirty="0" smtClean="0">
                <a:solidFill>
                  <a:schemeClr val="accent2"/>
                </a:solidFill>
              </a:rPr>
              <a:t> -2005)</a:t>
            </a:r>
            <a:endParaRPr lang="pt-BR" sz="1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867524"/>
          </a:xfrm>
        </p:spPr>
        <p:txBody>
          <a:bodyPr>
            <a:noAutofit/>
          </a:bodyPr>
          <a:lstStyle/>
          <a:p>
            <a:r>
              <a:rPr lang="pt-BR" sz="4400" dirty="0" smtClean="0">
                <a:solidFill>
                  <a:srgbClr val="C00000"/>
                </a:solidFill>
                <a:latin typeface="+mn-lt"/>
              </a:rPr>
              <a:t>FEBRE  Prolongada Etiologia Obscura</a:t>
            </a:r>
            <a:endParaRPr lang="pt-BR" sz="4400" dirty="0">
              <a:latin typeface="+mn-lt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47149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Doenças </a:t>
            </a:r>
            <a:r>
              <a:rPr lang="pt-BR" b="1" dirty="0" smtClean="0">
                <a:solidFill>
                  <a:srgbClr val="C00000"/>
                </a:solidFill>
              </a:rPr>
              <a:t>em nosso meio </a:t>
            </a:r>
            <a:r>
              <a:rPr lang="pt-BR" dirty="0" smtClean="0">
                <a:solidFill>
                  <a:srgbClr val="C00000"/>
                </a:solidFill>
              </a:rPr>
              <a:t>que mais cursam com febre sem sintomas associados</a:t>
            </a:r>
          </a:p>
          <a:p>
            <a:pPr>
              <a:buNone/>
            </a:pPr>
            <a:endParaRPr lang="pt-BR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Tuberculose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Endocardite Infecciosa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Brucelose</a:t>
            </a:r>
          </a:p>
          <a:p>
            <a:pPr>
              <a:buNone/>
            </a:pPr>
            <a:r>
              <a:rPr lang="pt-BR" dirty="0" err="1" smtClean="0">
                <a:solidFill>
                  <a:srgbClr val="C00000"/>
                </a:solidFill>
              </a:rPr>
              <a:t>Salmonelose</a:t>
            </a:r>
            <a:endParaRPr lang="pt-B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Infecções </a:t>
            </a:r>
            <a:r>
              <a:rPr lang="pt-BR" dirty="0" err="1" smtClean="0">
                <a:solidFill>
                  <a:srgbClr val="C00000"/>
                </a:solidFill>
              </a:rPr>
              <a:t>piogênicas</a:t>
            </a:r>
            <a:r>
              <a:rPr lang="pt-BR" dirty="0" smtClean="0">
                <a:solidFill>
                  <a:srgbClr val="C00000"/>
                </a:solidFill>
              </a:rPr>
              <a:t> (</a:t>
            </a:r>
            <a:r>
              <a:rPr lang="pt-BR" dirty="0" err="1" smtClean="0">
                <a:solidFill>
                  <a:srgbClr val="C00000"/>
                </a:solidFill>
              </a:rPr>
              <a:t>abcessos</a:t>
            </a:r>
            <a:r>
              <a:rPr lang="pt-BR" dirty="0" smtClean="0">
                <a:solidFill>
                  <a:srgbClr val="C00000"/>
                </a:solidFill>
              </a:rPr>
              <a:t>)</a:t>
            </a:r>
          </a:p>
          <a:p>
            <a:pPr>
              <a:buNone/>
            </a:pPr>
            <a:r>
              <a:rPr lang="pt-BR" dirty="0" err="1" smtClean="0">
                <a:solidFill>
                  <a:srgbClr val="C00000"/>
                </a:solidFill>
              </a:rPr>
              <a:t>Esquistosomose</a:t>
            </a:r>
            <a:endParaRPr lang="pt-B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Malária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Amebíase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Doença de Chagas aguda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                                                      </a:t>
            </a:r>
            <a:r>
              <a:rPr lang="pt-BR" sz="1700" dirty="0" smtClean="0">
                <a:solidFill>
                  <a:srgbClr val="C00000"/>
                </a:solidFill>
              </a:rPr>
              <a:t>( adaptado </a:t>
            </a:r>
            <a:r>
              <a:rPr lang="pt-BR" sz="1700" dirty="0" err="1" smtClean="0">
                <a:solidFill>
                  <a:srgbClr val="C00000"/>
                </a:solidFill>
              </a:rPr>
              <a:t>Lambertucci</a:t>
            </a:r>
            <a:r>
              <a:rPr lang="pt-BR" sz="1700" dirty="0" smtClean="0">
                <a:solidFill>
                  <a:srgbClr val="C00000"/>
                </a:solidFill>
              </a:rPr>
              <a:t> </a:t>
            </a:r>
            <a:r>
              <a:rPr lang="pt-BR" sz="1700" dirty="0" err="1" smtClean="0">
                <a:solidFill>
                  <a:srgbClr val="C00000"/>
                </a:solidFill>
              </a:rPr>
              <a:t>et</a:t>
            </a:r>
            <a:r>
              <a:rPr lang="pt-BR" sz="1700" dirty="0" smtClean="0">
                <a:solidFill>
                  <a:srgbClr val="C00000"/>
                </a:solidFill>
              </a:rPr>
              <a:t> </a:t>
            </a:r>
            <a:r>
              <a:rPr lang="pt-BR" sz="1700" dirty="0" err="1" smtClean="0">
                <a:solidFill>
                  <a:srgbClr val="C00000"/>
                </a:solidFill>
              </a:rPr>
              <a:t>al</a:t>
            </a:r>
            <a:r>
              <a:rPr lang="pt-BR" sz="1700" dirty="0" smtClean="0">
                <a:solidFill>
                  <a:srgbClr val="C00000"/>
                </a:solidFill>
              </a:rPr>
              <a:t>- 2005)</a:t>
            </a:r>
          </a:p>
          <a:p>
            <a:pPr>
              <a:buNone/>
            </a:pPr>
            <a:endParaRPr lang="pt-B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Preceitos para a avalia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ão dos pacientes com FOI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 smtClean="0">
              <a:solidFill>
                <a:schemeClr val="accent2"/>
              </a:solidFill>
              <a:latin typeface="Constanti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∞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ea typeface="Calibri" pitchFamily="34" charset="0"/>
                <a:cs typeface="Times New Roman" pitchFamily="18" charset="0"/>
              </a:rPr>
              <a:t>Certifique-se de que o paciente tem febre</a:t>
            </a: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∞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ea typeface="Calibri" pitchFamily="34" charset="0"/>
                <a:cs typeface="Times New Roman" pitchFamily="18" charset="0"/>
              </a:rPr>
              <a:t>O exame clínico deve ser sistematizado, minucioso e repetido</a:t>
            </a: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∞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ea typeface="Calibri" pitchFamily="34" charset="0"/>
                <a:cs typeface="Times New Roman" pitchFamily="18" charset="0"/>
              </a:rPr>
              <a:t>Exclua doenças potencialmente graves e tratáveis </a:t>
            </a: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∞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ea typeface="Calibri" pitchFamily="34" charset="0"/>
                <a:cs typeface="Times New Roman" pitchFamily="18" charset="0"/>
              </a:rPr>
              <a:t>Exclua febre provocada por medicamentos</a:t>
            </a: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∞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ea typeface="Calibri" pitchFamily="34" charset="0"/>
                <a:cs typeface="Times New Roman" pitchFamily="18" charset="0"/>
              </a:rPr>
              <a:t>Exclua imunodepressão subjacente</a:t>
            </a: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∞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ea typeface="Calibri" pitchFamily="34" charset="0"/>
                <a:cs typeface="Times New Roman" pitchFamily="18" charset="0"/>
              </a:rPr>
              <a:t>Procure trabalhar com exames complementares de qualidade</a:t>
            </a: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∞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ea typeface="Calibri" pitchFamily="34" charset="0"/>
                <a:cs typeface="Times New Roman" pitchFamily="18" charset="0"/>
              </a:rPr>
              <a:t>Pense sempre em associação de doenças</a:t>
            </a: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∞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ea typeface="Calibri" pitchFamily="34" charset="0"/>
                <a:cs typeface="Times New Roman" pitchFamily="18" charset="0"/>
              </a:rPr>
              <a:t>Defina critérios para a indicação de terapêutica de prova e </a:t>
            </a:r>
            <a:r>
              <a:rPr kumimoji="0" lang="pt-BR" sz="200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ea typeface="Calibri" pitchFamily="34" charset="0"/>
                <a:cs typeface="Times New Roman" pitchFamily="18" charset="0"/>
              </a:rPr>
              <a:t>laparotomia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ea typeface="Calibri" pitchFamily="34" charset="0"/>
                <a:cs typeface="Times New Roman" pitchFamily="18" charset="0"/>
              </a:rPr>
              <a:t> exploradora</a:t>
            </a: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∞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ea typeface="Calibri" pitchFamily="34" charset="0"/>
                <a:cs typeface="Times New Roman" pitchFamily="18" charset="0"/>
              </a:rPr>
              <a:t>Esteja presente quando outros colegas forem chamados a opinar</a:t>
            </a: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∞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ea typeface="Calibri" pitchFamily="34" charset="0"/>
                <a:cs typeface="Times New Roman" pitchFamily="18" charset="0"/>
              </a:rPr>
              <a:t>Mantenha boa relação médico-paciente</a:t>
            </a: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∞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ea typeface="Calibri" pitchFamily="34" charset="0"/>
                <a:cs typeface="Times New Roman" pitchFamily="18" charset="0"/>
              </a:rPr>
              <a:t>Há um tempo para agir e um tempo para esperar.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(adaptado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Lambertucci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et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al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- 2005)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pt-BR" dirty="0" smtClean="0"/>
              <a:t> </a:t>
            </a:r>
            <a:r>
              <a:rPr lang="pt-BR" sz="4400" dirty="0" smtClean="0">
                <a:solidFill>
                  <a:srgbClr val="C00000"/>
                </a:solidFill>
                <a:latin typeface="+mn-lt"/>
              </a:rPr>
              <a:t>FEBRE – Caso clínico I</a:t>
            </a:r>
            <a:endParaRPr lang="pt-BR" sz="4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</a:rPr>
              <a:t>   AJS, 25 anos, masculino</a:t>
            </a:r>
            <a:r>
              <a:rPr lang="pt-BR" sz="2400" dirty="0" smtClean="0">
                <a:solidFill>
                  <a:srgbClr val="C00000"/>
                </a:solidFill>
              </a:rPr>
              <a:t>, residente São Caetano, SSA, professor de ensino fundamental, realiza consulta no PA do HCM com queixa de febre alta(39-39,5</a:t>
            </a:r>
            <a:r>
              <a:rPr lang="pt-BR" sz="2400" dirty="0" smtClean="0">
                <a:solidFill>
                  <a:srgbClr val="C00000"/>
                </a:solidFill>
                <a:latin typeface="Times New Roman" pitchFamily="18" charset="0"/>
              </a:rPr>
              <a:t>º</a:t>
            </a:r>
            <a:r>
              <a:rPr lang="pt-BR" sz="2400" dirty="0" smtClean="0">
                <a:solidFill>
                  <a:srgbClr val="C00000"/>
                </a:solidFill>
              </a:rPr>
              <a:t>C,) calafrios, anorexia, n</a:t>
            </a:r>
            <a:r>
              <a:rPr lang="pt-BR" sz="2400" dirty="0" smtClean="0">
                <a:solidFill>
                  <a:srgbClr val="C00000"/>
                </a:solidFill>
                <a:latin typeface="Times New Roman" pitchFamily="18" charset="0"/>
              </a:rPr>
              <a:t>á</a:t>
            </a:r>
            <a:r>
              <a:rPr lang="pt-BR" sz="2400" dirty="0" smtClean="0">
                <a:solidFill>
                  <a:srgbClr val="C00000"/>
                </a:solidFill>
              </a:rPr>
              <a:t>useas e “caro</a:t>
            </a:r>
            <a:r>
              <a:rPr lang="pt-BR" sz="2400" dirty="0" smtClean="0">
                <a:solidFill>
                  <a:srgbClr val="C00000"/>
                </a:solidFill>
                <a:latin typeface="Times New Roman" pitchFamily="18" charset="0"/>
              </a:rPr>
              <a:t>ç</a:t>
            </a:r>
            <a:r>
              <a:rPr lang="pt-BR" sz="2400" dirty="0" smtClean="0">
                <a:solidFill>
                  <a:srgbClr val="C00000"/>
                </a:solidFill>
              </a:rPr>
              <a:t>os vermelhos” no corpo, com prurido, h</a:t>
            </a:r>
            <a:r>
              <a:rPr lang="pt-BR" sz="2400" dirty="0" smtClean="0">
                <a:solidFill>
                  <a:srgbClr val="C00000"/>
                </a:solidFill>
                <a:latin typeface="Times New Roman" pitchFamily="18" charset="0"/>
              </a:rPr>
              <a:t>á</a:t>
            </a:r>
            <a:r>
              <a:rPr lang="pt-BR" sz="2400" dirty="0" smtClean="0">
                <a:solidFill>
                  <a:srgbClr val="C00000"/>
                </a:solidFill>
              </a:rPr>
              <a:t> 3 semanas.  Foi atendido  previamente em 3 ocasiões, em Posto de Sa</a:t>
            </a:r>
            <a:r>
              <a:rPr lang="pt-BR" sz="2400" dirty="0" smtClean="0">
                <a:solidFill>
                  <a:srgbClr val="C00000"/>
                </a:solidFill>
                <a:latin typeface="Times New Roman" pitchFamily="18" charset="0"/>
              </a:rPr>
              <a:t>ú</a:t>
            </a:r>
            <a:r>
              <a:rPr lang="pt-BR" sz="2400" dirty="0" smtClean="0">
                <a:solidFill>
                  <a:srgbClr val="C00000"/>
                </a:solidFill>
              </a:rPr>
              <a:t>de onde realizou Hemograma , por suspeita inicial de Dengue. Como  o exame não foi conclusivo e os sintomas não melhoraram, buscou novo atendimento,quando realizou SU, e foi prescrito </a:t>
            </a:r>
            <a:r>
              <a:rPr lang="pt-BR" sz="2400" dirty="0" err="1" smtClean="0">
                <a:solidFill>
                  <a:srgbClr val="C00000"/>
                </a:solidFill>
              </a:rPr>
              <a:t>Polaramine</a:t>
            </a:r>
            <a:r>
              <a:rPr lang="pt-BR" sz="2400" dirty="0" smtClean="0">
                <a:solidFill>
                  <a:srgbClr val="C00000"/>
                </a:solidFill>
              </a:rPr>
              <a:t> o qual vem fazendo uso regular h</a:t>
            </a:r>
            <a:r>
              <a:rPr lang="pt-BR" sz="2400" dirty="0" smtClean="0">
                <a:solidFill>
                  <a:srgbClr val="C00000"/>
                </a:solidFill>
                <a:latin typeface="Times New Roman" pitchFamily="18" charset="0"/>
              </a:rPr>
              <a:t>á</a:t>
            </a:r>
            <a:r>
              <a:rPr lang="pt-BR" sz="2400" dirty="0" smtClean="0">
                <a:solidFill>
                  <a:srgbClr val="C00000"/>
                </a:solidFill>
              </a:rPr>
              <a:t> uma semana, sem melhora, apresentando tamb</a:t>
            </a:r>
            <a:r>
              <a:rPr lang="pt-BR" sz="2400" dirty="0" smtClean="0">
                <a:solidFill>
                  <a:srgbClr val="C00000"/>
                </a:solidFill>
                <a:latin typeface="Times New Roman" pitchFamily="18" charset="0"/>
              </a:rPr>
              <a:t>é</a:t>
            </a:r>
            <a:r>
              <a:rPr lang="pt-BR" sz="2400" dirty="0" smtClean="0">
                <a:solidFill>
                  <a:srgbClr val="C00000"/>
                </a:solidFill>
              </a:rPr>
              <a:t>m perda ponderal. Em nova consulta foi encaminhado para o HCM.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r>
              <a:rPr lang="pt-BR" sz="4400" dirty="0" smtClean="0">
                <a:solidFill>
                  <a:srgbClr val="C00000"/>
                </a:solidFill>
                <a:latin typeface="+mn-lt"/>
              </a:rPr>
              <a:t>FEBRE – Caso clínico I</a:t>
            </a:r>
            <a:endParaRPr lang="pt-BR" sz="44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572032"/>
          </a:xfrm>
        </p:spPr>
        <p:txBody>
          <a:bodyPr/>
          <a:lstStyle/>
          <a:p>
            <a:pPr marL="420624">
              <a:lnSpc>
                <a:spcPct val="90000"/>
              </a:lnSpc>
              <a:buNone/>
              <a:defRPr/>
            </a:pPr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</a:rPr>
              <a:t>AM</a:t>
            </a: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</a:rPr>
              <a:t>:  </a:t>
            </a:r>
            <a:r>
              <a:rPr lang="pt-BR" sz="2400" dirty="0" smtClean="0">
                <a:solidFill>
                  <a:srgbClr val="C00000"/>
                </a:solidFill>
              </a:rPr>
              <a:t>Relata viagem ao oeste do Estado onde tomou banhos de rio, h</a:t>
            </a:r>
            <a:r>
              <a:rPr lang="pt-BR" sz="2400" dirty="0" smtClean="0">
                <a:solidFill>
                  <a:srgbClr val="C00000"/>
                </a:solidFill>
                <a:latin typeface="Times New Roman" pitchFamily="18" charset="0"/>
              </a:rPr>
              <a:t>á</a:t>
            </a:r>
            <a:r>
              <a:rPr lang="pt-BR" sz="2400" dirty="0" smtClean="0">
                <a:solidFill>
                  <a:srgbClr val="C00000"/>
                </a:solidFill>
              </a:rPr>
              <a:t> 1 mês. Vida sexual ativa com parceira </a:t>
            </a:r>
            <a:r>
              <a:rPr lang="pt-BR" sz="2400" dirty="0" smtClean="0">
                <a:solidFill>
                  <a:srgbClr val="C00000"/>
                </a:solidFill>
                <a:latin typeface="Times New Roman" pitchFamily="18" charset="0"/>
              </a:rPr>
              <a:t>ú</a:t>
            </a:r>
            <a:r>
              <a:rPr lang="pt-BR" sz="2400" dirty="0" smtClean="0">
                <a:solidFill>
                  <a:srgbClr val="C00000"/>
                </a:solidFill>
              </a:rPr>
              <a:t>nica e uso de preservativos. Demais antecedentes não contribuem.</a:t>
            </a:r>
          </a:p>
          <a:p>
            <a:pPr marL="420624">
              <a:lnSpc>
                <a:spcPct val="90000"/>
              </a:lnSpc>
              <a:buNone/>
              <a:defRPr/>
            </a:pPr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</a:rPr>
              <a:t>Exame  F</a:t>
            </a:r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í</a:t>
            </a:r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</a:rPr>
              <a:t>sico</a:t>
            </a: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pt-BR" sz="2400" dirty="0" smtClean="0">
                <a:solidFill>
                  <a:srgbClr val="C00000"/>
                </a:solidFill>
              </a:rPr>
              <a:t>regular estado geral, descorado 2+/4+, </a:t>
            </a:r>
            <a:r>
              <a:rPr lang="pt-BR" sz="2400" dirty="0" err="1" smtClean="0">
                <a:solidFill>
                  <a:srgbClr val="C00000"/>
                </a:solidFill>
              </a:rPr>
              <a:t>eupneico</a:t>
            </a:r>
            <a:r>
              <a:rPr lang="pt-BR" sz="2400" dirty="0" smtClean="0">
                <a:solidFill>
                  <a:srgbClr val="C00000"/>
                </a:solidFill>
              </a:rPr>
              <a:t>, </a:t>
            </a:r>
            <a:r>
              <a:rPr lang="pt-BR" sz="2400" dirty="0" err="1" smtClean="0">
                <a:solidFill>
                  <a:srgbClr val="C00000"/>
                </a:solidFill>
              </a:rPr>
              <a:t>anict</a:t>
            </a:r>
            <a:r>
              <a:rPr lang="pt-BR" sz="2400" dirty="0" err="1" smtClean="0">
                <a:solidFill>
                  <a:srgbClr val="C00000"/>
                </a:solidFill>
                <a:latin typeface="Times New Roman" pitchFamily="18" charset="0"/>
              </a:rPr>
              <a:t>é</a:t>
            </a:r>
            <a:r>
              <a:rPr lang="pt-BR" sz="2400" dirty="0" err="1" smtClean="0">
                <a:solidFill>
                  <a:srgbClr val="C00000"/>
                </a:solidFill>
              </a:rPr>
              <a:t>rico</a:t>
            </a:r>
            <a:r>
              <a:rPr lang="pt-BR" sz="2400" dirty="0" smtClean="0">
                <a:solidFill>
                  <a:srgbClr val="C00000"/>
                </a:solidFill>
              </a:rPr>
              <a:t>, levemente desidratado, </a:t>
            </a:r>
            <a:r>
              <a:rPr lang="pt-BR" sz="2400" dirty="0" err="1" smtClean="0">
                <a:solidFill>
                  <a:srgbClr val="C00000"/>
                </a:solidFill>
              </a:rPr>
              <a:t>acian</a:t>
            </a:r>
            <a:r>
              <a:rPr lang="pt-BR" sz="2400" dirty="0" err="1" smtClean="0">
                <a:solidFill>
                  <a:srgbClr val="C00000"/>
                </a:solidFill>
                <a:latin typeface="Times New Roman" pitchFamily="18" charset="0"/>
              </a:rPr>
              <a:t>ó</a:t>
            </a:r>
            <a:r>
              <a:rPr lang="pt-BR" sz="2400" dirty="0" err="1" smtClean="0">
                <a:solidFill>
                  <a:srgbClr val="C00000"/>
                </a:solidFill>
              </a:rPr>
              <a:t>tico</a:t>
            </a:r>
            <a:r>
              <a:rPr lang="pt-BR" sz="2400" dirty="0" smtClean="0">
                <a:solidFill>
                  <a:srgbClr val="C00000"/>
                </a:solidFill>
              </a:rPr>
              <a:t>, apresentando </a:t>
            </a:r>
            <a:r>
              <a:rPr lang="pt-BR" sz="2400" dirty="0" err="1" smtClean="0">
                <a:solidFill>
                  <a:srgbClr val="C00000"/>
                </a:solidFill>
              </a:rPr>
              <a:t>rash</a:t>
            </a:r>
            <a:r>
              <a:rPr lang="pt-BR" sz="2400" dirty="0" smtClean="0">
                <a:solidFill>
                  <a:srgbClr val="C00000"/>
                </a:solidFill>
              </a:rPr>
              <a:t> cutâneo </a:t>
            </a:r>
            <a:r>
              <a:rPr lang="pt-BR" sz="2400" dirty="0" err="1" smtClean="0">
                <a:solidFill>
                  <a:srgbClr val="C00000"/>
                </a:solidFill>
              </a:rPr>
              <a:t>p</a:t>
            </a:r>
            <a:r>
              <a:rPr lang="pt-BR" sz="2400" dirty="0" err="1" smtClean="0">
                <a:solidFill>
                  <a:srgbClr val="C00000"/>
                </a:solidFill>
                <a:latin typeface="Times New Roman" pitchFamily="18" charset="0"/>
              </a:rPr>
              <a:t>á</a:t>
            </a:r>
            <a:r>
              <a:rPr lang="pt-BR" sz="2400" dirty="0" err="1" smtClean="0">
                <a:solidFill>
                  <a:srgbClr val="C00000"/>
                </a:solidFill>
              </a:rPr>
              <a:t>pulo-eritematoso</a:t>
            </a:r>
            <a:r>
              <a:rPr lang="pt-BR" sz="2400" dirty="0" smtClean="0">
                <a:solidFill>
                  <a:srgbClr val="C00000"/>
                </a:solidFill>
              </a:rPr>
              <a:t> difuso, predominando em MMSS e MMII. TA-120/80; PR-90bpm </a:t>
            </a:r>
            <a:r>
              <a:rPr lang="pt-BR" sz="2400" dirty="0" err="1" smtClean="0">
                <a:solidFill>
                  <a:srgbClr val="C00000"/>
                </a:solidFill>
              </a:rPr>
              <a:t>ritmico</a:t>
            </a:r>
            <a:r>
              <a:rPr lang="pt-BR" sz="2400" dirty="0" smtClean="0">
                <a:solidFill>
                  <a:srgbClr val="C00000"/>
                </a:solidFill>
              </a:rPr>
              <a:t> e cheio; FR-22 </a:t>
            </a:r>
            <a:r>
              <a:rPr lang="pt-BR" sz="2400" dirty="0" err="1" smtClean="0">
                <a:solidFill>
                  <a:srgbClr val="C00000"/>
                </a:solidFill>
              </a:rPr>
              <a:t>ipm</a:t>
            </a:r>
            <a:r>
              <a:rPr lang="pt-BR" sz="2400" dirty="0" smtClean="0">
                <a:solidFill>
                  <a:srgbClr val="C00000"/>
                </a:solidFill>
              </a:rPr>
              <a:t>, </a:t>
            </a:r>
            <a:r>
              <a:rPr lang="pt-BR" sz="2400" dirty="0" err="1" smtClean="0">
                <a:solidFill>
                  <a:srgbClr val="C00000"/>
                </a:solidFill>
              </a:rPr>
              <a:t>Taxilar</a:t>
            </a:r>
            <a:r>
              <a:rPr lang="pt-BR" sz="2400" dirty="0" smtClean="0">
                <a:solidFill>
                  <a:srgbClr val="C00000"/>
                </a:solidFill>
              </a:rPr>
              <a:t>-39</a:t>
            </a:r>
            <a:r>
              <a:rPr lang="pt-BR" sz="2400" dirty="0" smtClean="0">
                <a:solidFill>
                  <a:srgbClr val="C00000"/>
                </a:solidFill>
                <a:latin typeface="Times New Roman" pitchFamily="18" charset="0"/>
              </a:rPr>
              <a:t>º</a:t>
            </a:r>
            <a:r>
              <a:rPr lang="pt-BR" sz="2400" dirty="0" smtClean="0">
                <a:solidFill>
                  <a:srgbClr val="C00000"/>
                </a:solidFill>
              </a:rPr>
              <a:t>C. </a:t>
            </a:r>
          </a:p>
          <a:p>
            <a:pPr marL="420624">
              <a:lnSpc>
                <a:spcPct val="90000"/>
              </a:lnSpc>
              <a:buNone/>
              <a:defRPr/>
            </a:pPr>
            <a:r>
              <a:rPr lang="pt-BR" sz="2400" dirty="0" smtClean="0">
                <a:solidFill>
                  <a:srgbClr val="C00000"/>
                </a:solidFill>
              </a:rPr>
              <a:t>AR e ACV  -NDN. </a:t>
            </a:r>
          </a:p>
          <a:p>
            <a:pPr marL="420624">
              <a:lnSpc>
                <a:spcPct val="90000"/>
              </a:lnSpc>
              <a:buNone/>
              <a:defRPr/>
            </a:pPr>
            <a:r>
              <a:rPr lang="pt-BR" sz="2400" dirty="0" smtClean="0">
                <a:solidFill>
                  <a:srgbClr val="C00000"/>
                </a:solidFill>
              </a:rPr>
              <a:t>Abdômen- </a:t>
            </a:r>
            <a:r>
              <a:rPr lang="pt-BR" sz="2400" dirty="0" err="1" smtClean="0">
                <a:solidFill>
                  <a:srgbClr val="C00000"/>
                </a:solidFill>
              </a:rPr>
              <a:t>Hepatimetria</a:t>
            </a:r>
            <a:r>
              <a:rPr lang="pt-BR" sz="2400" dirty="0" smtClean="0">
                <a:solidFill>
                  <a:srgbClr val="C00000"/>
                </a:solidFill>
              </a:rPr>
              <a:t> 10cm na LMC, </a:t>
            </a:r>
            <a:r>
              <a:rPr lang="pt-BR" sz="2400" dirty="0" err="1" smtClean="0">
                <a:solidFill>
                  <a:srgbClr val="C00000"/>
                </a:solidFill>
              </a:rPr>
              <a:t>Traube</a:t>
            </a:r>
            <a:r>
              <a:rPr lang="pt-BR" sz="2400" dirty="0" smtClean="0">
                <a:solidFill>
                  <a:srgbClr val="C00000"/>
                </a:solidFill>
              </a:rPr>
              <a:t> ocupado, ba</a:t>
            </a:r>
            <a:r>
              <a:rPr lang="pt-BR" sz="2400" dirty="0" smtClean="0">
                <a:solidFill>
                  <a:srgbClr val="C00000"/>
                </a:solidFill>
                <a:latin typeface="Times New Roman" pitchFamily="18" charset="0"/>
              </a:rPr>
              <a:t>ç</a:t>
            </a:r>
            <a:r>
              <a:rPr lang="pt-BR" sz="2400" dirty="0" smtClean="0">
                <a:solidFill>
                  <a:srgbClr val="C00000"/>
                </a:solidFill>
              </a:rPr>
              <a:t>o palp</a:t>
            </a:r>
            <a:r>
              <a:rPr lang="pt-BR" sz="2400" dirty="0" smtClean="0">
                <a:solidFill>
                  <a:srgbClr val="C00000"/>
                </a:solidFill>
                <a:latin typeface="Times New Roman" pitchFamily="18" charset="0"/>
              </a:rPr>
              <a:t>á</a:t>
            </a:r>
            <a:r>
              <a:rPr lang="pt-BR" sz="2400" dirty="0" smtClean="0">
                <a:solidFill>
                  <a:srgbClr val="C00000"/>
                </a:solidFill>
              </a:rPr>
              <a:t>vel a 3 cm do RCE.</a:t>
            </a:r>
          </a:p>
          <a:p>
            <a:pPr marL="420624">
              <a:lnSpc>
                <a:spcPct val="90000"/>
              </a:lnSpc>
              <a:buNone/>
              <a:defRPr/>
            </a:pPr>
            <a:r>
              <a:rPr lang="pt-BR" sz="2400" dirty="0" smtClean="0">
                <a:solidFill>
                  <a:srgbClr val="C00000"/>
                </a:solidFill>
              </a:rPr>
              <a:t>Sem edemas.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r>
              <a:rPr lang="pt-BR" sz="4800" dirty="0" smtClean="0">
                <a:solidFill>
                  <a:srgbClr val="C00000"/>
                </a:solidFill>
                <a:latin typeface="+mn-lt"/>
              </a:rPr>
              <a:t>FEBRE – Caso clínico I</a:t>
            </a:r>
            <a:endParaRPr lang="pt-BR" sz="48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              </a:t>
            </a:r>
            <a:r>
              <a:rPr lang="pt-BR" sz="2800" dirty="0" smtClean="0">
                <a:solidFill>
                  <a:srgbClr val="C00000"/>
                </a:solidFill>
              </a:rPr>
              <a:t>SUSPEITAS DIAGNÓSTICAS?</a:t>
            </a:r>
          </a:p>
          <a:p>
            <a:pPr>
              <a:buNone/>
            </a:pPr>
            <a:r>
              <a:rPr lang="pt-BR" sz="2800" dirty="0" smtClean="0">
                <a:solidFill>
                  <a:srgbClr val="C00000"/>
                </a:solidFill>
              </a:rPr>
              <a:t>           EXAMES – O que você solicitaria?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4" name="Picture 2" descr="C:\Users\Regina\Documents\imagem pedido exa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7" y="3127821"/>
            <a:ext cx="3366644" cy="3730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>
                <a:solidFill>
                  <a:srgbClr val="C00000"/>
                </a:solidFill>
                <a:latin typeface="+mn-lt"/>
              </a:rPr>
              <a:t>FEBRE – Caso clínico I</a:t>
            </a:r>
            <a:endParaRPr lang="pt-BR" sz="48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00594"/>
          </a:xfrm>
        </p:spPr>
        <p:txBody>
          <a:bodyPr>
            <a:normAutofit lnSpcReduction="10000"/>
          </a:bodyPr>
          <a:lstStyle/>
          <a:p>
            <a:pPr marL="420624" indent="-384048">
              <a:lnSpc>
                <a:spcPct val="90000"/>
              </a:lnSpc>
              <a:buNone/>
              <a:defRPr/>
            </a:pPr>
            <a:endParaRPr lang="pt-BR" dirty="0" smtClean="0">
              <a:solidFill>
                <a:srgbClr val="C00000"/>
              </a:solidFill>
            </a:endParaRPr>
          </a:p>
          <a:p>
            <a:pPr marL="420624" indent="-384048">
              <a:lnSpc>
                <a:spcPct val="90000"/>
              </a:lnSpc>
              <a:buNone/>
              <a:defRPr/>
            </a:pPr>
            <a:r>
              <a:rPr lang="pt-BR" dirty="0" smtClean="0">
                <a:solidFill>
                  <a:srgbClr val="C00000"/>
                </a:solidFill>
              </a:rPr>
              <a:t>Na admissão foram solicitados hemograma, VHS, Parasitol</a:t>
            </a:r>
            <a:r>
              <a:rPr lang="pt-BR" dirty="0" smtClean="0">
                <a:solidFill>
                  <a:srgbClr val="C00000"/>
                </a:solidFill>
                <a:latin typeface="Times New Roman" pitchFamily="18" charset="0"/>
              </a:rPr>
              <a:t>ó</a:t>
            </a:r>
            <a:r>
              <a:rPr lang="pt-BR" dirty="0" smtClean="0">
                <a:solidFill>
                  <a:srgbClr val="C00000"/>
                </a:solidFill>
              </a:rPr>
              <a:t>gico de fezes, hemoculturas, </a:t>
            </a:r>
            <a:r>
              <a:rPr lang="pt-BR" dirty="0" err="1" smtClean="0">
                <a:solidFill>
                  <a:srgbClr val="C00000"/>
                </a:solidFill>
              </a:rPr>
              <a:t>ureia</a:t>
            </a:r>
            <a:r>
              <a:rPr lang="pt-BR" dirty="0" smtClean="0">
                <a:solidFill>
                  <a:srgbClr val="C00000"/>
                </a:solidFill>
              </a:rPr>
              <a:t>, </a:t>
            </a:r>
            <a:r>
              <a:rPr lang="pt-BR" dirty="0" err="1" smtClean="0">
                <a:solidFill>
                  <a:srgbClr val="C00000"/>
                </a:solidFill>
              </a:rPr>
              <a:t>creatinina</a:t>
            </a:r>
            <a:r>
              <a:rPr lang="pt-BR" dirty="0" smtClean="0">
                <a:solidFill>
                  <a:srgbClr val="C00000"/>
                </a:solidFill>
              </a:rPr>
              <a:t>, </a:t>
            </a:r>
            <a:r>
              <a:rPr lang="pt-BR" dirty="0" err="1" smtClean="0">
                <a:solidFill>
                  <a:srgbClr val="C00000"/>
                </a:solidFill>
              </a:rPr>
              <a:t>aminotransferases</a:t>
            </a:r>
            <a:r>
              <a:rPr lang="pt-BR" dirty="0" smtClean="0">
                <a:solidFill>
                  <a:srgbClr val="C00000"/>
                </a:solidFill>
              </a:rPr>
              <a:t>.</a:t>
            </a:r>
          </a:p>
          <a:p>
            <a:pPr marL="420624" indent="-384048">
              <a:lnSpc>
                <a:spcPct val="90000"/>
              </a:lnSpc>
              <a:buNone/>
              <a:defRPr/>
            </a:pPr>
            <a:endParaRPr lang="pt-BR" dirty="0" smtClean="0">
              <a:solidFill>
                <a:srgbClr val="C00000"/>
              </a:solidFill>
            </a:endParaRPr>
          </a:p>
          <a:p>
            <a:pPr marL="420624" indent="-384048">
              <a:lnSpc>
                <a:spcPct val="90000"/>
              </a:lnSpc>
              <a:buNone/>
              <a:defRPr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 Hemograma:</a:t>
            </a:r>
            <a:r>
              <a:rPr lang="pt-BR" dirty="0" err="1" smtClean="0">
                <a:solidFill>
                  <a:schemeClr val="accent3">
                    <a:lumMod val="50000"/>
                  </a:schemeClr>
                </a:solidFill>
              </a:rPr>
              <a:t>Ht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-30%</a:t>
            </a:r>
          </a:p>
          <a:p>
            <a:pPr marL="420624" indent="-384048">
              <a:lnSpc>
                <a:spcPct val="90000"/>
              </a:lnSpc>
              <a:buNone/>
              <a:defRPr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accent3">
                    <a:lumMod val="50000"/>
                  </a:schemeClr>
                </a:solidFill>
              </a:rPr>
              <a:t>Hb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-10g% </a:t>
            </a:r>
          </a:p>
          <a:p>
            <a:pPr marL="420624" indent="-384048">
              <a:lnSpc>
                <a:spcPct val="90000"/>
              </a:lnSpc>
              <a:buNone/>
              <a:defRPr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accent3">
                    <a:lumMod val="50000"/>
                  </a:schemeClr>
                </a:solidFill>
              </a:rPr>
              <a:t>Leucograma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-10000 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E-20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% B-3% S-40% L-25%.</a:t>
            </a:r>
          </a:p>
          <a:p>
            <a:pPr marL="420624" indent="-384048">
              <a:lnSpc>
                <a:spcPct val="90000"/>
              </a:lnSpc>
              <a:buNone/>
              <a:defRPr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 VHS: 30mm.</a:t>
            </a:r>
          </a:p>
          <a:p>
            <a:pPr marL="420624" indent="-384048">
              <a:lnSpc>
                <a:spcPct val="90000"/>
              </a:lnSpc>
              <a:buNone/>
              <a:defRPr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accent3">
                    <a:lumMod val="50000"/>
                  </a:schemeClr>
                </a:solidFill>
              </a:rPr>
              <a:t>Ureia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: 18  </a:t>
            </a:r>
            <a:r>
              <a:rPr lang="pt-BR" dirty="0" err="1" smtClean="0">
                <a:solidFill>
                  <a:schemeClr val="accent3">
                    <a:lumMod val="50000"/>
                  </a:schemeClr>
                </a:solidFill>
              </a:rPr>
              <a:t>Creatinina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: 0,9</a:t>
            </a:r>
          </a:p>
          <a:p>
            <a:pPr marL="420624" indent="-384048">
              <a:lnSpc>
                <a:spcPct val="90000"/>
              </a:lnSpc>
              <a:buNone/>
              <a:defRPr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 TGO: 85  TGP: 90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pt-BR" sz="5400" dirty="0" smtClean="0">
                <a:solidFill>
                  <a:srgbClr val="C00000"/>
                </a:solidFill>
                <a:latin typeface="+mn-lt"/>
              </a:rPr>
              <a:t>FEBRE – Caso clínico I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24360"/>
          </a:xfrm>
        </p:spPr>
        <p:txBody>
          <a:bodyPr/>
          <a:lstStyle/>
          <a:p>
            <a:pPr marL="420624" indent="-384048">
              <a:lnSpc>
                <a:spcPct val="90000"/>
              </a:lnSpc>
              <a:buNone/>
              <a:defRPr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Hemoculturas : negativas</a:t>
            </a:r>
          </a:p>
          <a:p>
            <a:pPr marL="420624" indent="-384048">
              <a:lnSpc>
                <a:spcPct val="90000"/>
              </a:lnSpc>
              <a:buNone/>
              <a:defRPr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Parasitológico de fezes - 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Ovos de S. </a:t>
            </a:r>
            <a:r>
              <a:rPr lang="pt-BR" b="1" dirty="0" err="1" smtClean="0">
                <a:solidFill>
                  <a:schemeClr val="accent3">
                    <a:lumMod val="50000"/>
                  </a:schemeClr>
                </a:solidFill>
              </a:rPr>
              <a:t>mansoni</a:t>
            </a:r>
            <a:endParaRPr lang="pt-BR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20624" indent="-384048">
              <a:lnSpc>
                <a:spcPct val="90000"/>
              </a:lnSpc>
              <a:buNone/>
              <a:defRPr/>
            </a:pPr>
            <a:endParaRPr lang="pt-BR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20624" indent="-384048">
              <a:lnSpc>
                <a:spcPct val="90000"/>
              </a:lnSpc>
              <a:buNone/>
              <a:defRPr/>
            </a:pPr>
            <a:r>
              <a:rPr lang="pt-BR" b="1" dirty="0" smtClean="0">
                <a:solidFill>
                  <a:srgbClr val="C00000"/>
                </a:solidFill>
              </a:rPr>
              <a:t>DIAGNÓSTICO:  Esquistossomose Aguda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1026" name="Picture 2" descr="C:\Users\Regina\Documents\images schistoso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378248"/>
            <a:ext cx="2571768" cy="2201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/>
          <a:lstStyle/>
          <a:p>
            <a:r>
              <a:rPr lang="pt-BR" dirty="0" smtClean="0">
                <a:solidFill>
                  <a:schemeClr val="accent2"/>
                </a:solidFill>
                <a:latin typeface="+mn-lt"/>
              </a:rPr>
              <a:t>FEBRE – Caso clínico II</a:t>
            </a:r>
            <a:endParaRPr lang="pt-BR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643050"/>
            <a:ext cx="8072494" cy="5214950"/>
          </a:xfrm>
        </p:spPr>
        <p:txBody>
          <a:bodyPr>
            <a:normAutofit fontScale="62500" lnSpcReduction="20000"/>
          </a:bodyPr>
          <a:lstStyle/>
          <a:p>
            <a:r>
              <a:rPr lang="pt-BR" sz="2900" dirty="0" smtClean="0">
                <a:solidFill>
                  <a:schemeClr val="accent3">
                    <a:lumMod val="50000"/>
                  </a:schemeClr>
                </a:solidFill>
              </a:rPr>
              <a:t>DSC, </a:t>
            </a:r>
            <a:r>
              <a:rPr lang="pt-BR" sz="2900" dirty="0" err="1" smtClean="0">
                <a:solidFill>
                  <a:schemeClr val="accent3">
                    <a:lumMod val="50000"/>
                  </a:schemeClr>
                </a:solidFill>
              </a:rPr>
              <a:t>masc</a:t>
            </a:r>
            <a:r>
              <a:rPr lang="pt-BR" sz="2900" dirty="0" smtClean="0">
                <a:solidFill>
                  <a:schemeClr val="accent3">
                    <a:lumMod val="50000"/>
                  </a:schemeClr>
                </a:solidFill>
              </a:rPr>
              <a:t>, 04meses.</a:t>
            </a:r>
          </a:p>
          <a:p>
            <a:endParaRPr lang="pt-BR" sz="29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pt-BR" sz="2900" b="1" dirty="0" smtClean="0">
                <a:solidFill>
                  <a:schemeClr val="accent3">
                    <a:lumMod val="50000"/>
                  </a:schemeClr>
                </a:solidFill>
              </a:rPr>
              <a:t>QP</a:t>
            </a:r>
            <a:r>
              <a:rPr lang="pt-BR" sz="2900" dirty="0" smtClean="0">
                <a:solidFill>
                  <a:schemeClr val="accent2"/>
                </a:solidFill>
              </a:rPr>
              <a:t>: Febre há 02 meses</a:t>
            </a:r>
          </a:p>
          <a:p>
            <a:endParaRPr lang="pt-BR" sz="2900" dirty="0" smtClean="0">
              <a:solidFill>
                <a:schemeClr val="accent2"/>
              </a:solidFill>
            </a:endParaRPr>
          </a:p>
          <a:p>
            <a:r>
              <a:rPr lang="pt-BR" sz="2900" b="1" dirty="0" smtClean="0">
                <a:solidFill>
                  <a:schemeClr val="accent3">
                    <a:lumMod val="50000"/>
                  </a:schemeClr>
                </a:solidFill>
              </a:rPr>
              <a:t>HMA</a:t>
            </a:r>
            <a:r>
              <a:rPr lang="pt-BR" sz="2900" dirty="0" smtClean="0">
                <a:solidFill>
                  <a:schemeClr val="accent2"/>
                </a:solidFill>
              </a:rPr>
              <a:t>: Paciente portador da Síndrome de </a:t>
            </a:r>
            <a:r>
              <a:rPr lang="pt-BR" sz="2900" dirty="0" err="1" smtClean="0">
                <a:solidFill>
                  <a:schemeClr val="accent2"/>
                </a:solidFill>
              </a:rPr>
              <a:t>Down</a:t>
            </a:r>
            <a:r>
              <a:rPr lang="pt-BR" sz="2900" dirty="0" smtClean="0">
                <a:solidFill>
                  <a:schemeClr val="accent2"/>
                </a:solidFill>
              </a:rPr>
              <a:t>, apresentando febre diária  (37,8 – 38,5C) há 02 meses, predominantemente vespertina, com sudorese, associada a períodos de dispnéia ao ser amamentado . Sem outras alterações no período. Veio transferido de outro hospital, onde realizou exames que não elucidaram o quadro, e fez uso de </a:t>
            </a:r>
            <a:r>
              <a:rPr lang="pt-BR" sz="2900" dirty="0" err="1" smtClean="0">
                <a:solidFill>
                  <a:schemeClr val="accent2"/>
                </a:solidFill>
              </a:rPr>
              <a:t>amoxacilina</a:t>
            </a:r>
            <a:r>
              <a:rPr lang="pt-BR" sz="2900" dirty="0" smtClean="0">
                <a:solidFill>
                  <a:schemeClr val="accent2"/>
                </a:solidFill>
              </a:rPr>
              <a:t>, </a:t>
            </a:r>
            <a:r>
              <a:rPr lang="pt-BR" sz="2900" dirty="0" err="1" smtClean="0">
                <a:solidFill>
                  <a:schemeClr val="accent2"/>
                </a:solidFill>
              </a:rPr>
              <a:t>amox</a:t>
            </a:r>
            <a:r>
              <a:rPr lang="pt-BR" sz="2900" dirty="0" smtClean="0">
                <a:solidFill>
                  <a:schemeClr val="accent2"/>
                </a:solidFill>
              </a:rPr>
              <a:t>./</a:t>
            </a:r>
            <a:r>
              <a:rPr lang="pt-BR" sz="2900" dirty="0" err="1" smtClean="0">
                <a:solidFill>
                  <a:schemeClr val="accent2"/>
                </a:solidFill>
              </a:rPr>
              <a:t>clavulanato</a:t>
            </a:r>
            <a:r>
              <a:rPr lang="pt-BR" sz="2900" dirty="0" smtClean="0">
                <a:solidFill>
                  <a:schemeClr val="accent2"/>
                </a:solidFill>
              </a:rPr>
              <a:t>, </a:t>
            </a:r>
            <a:r>
              <a:rPr lang="pt-BR" sz="2900" dirty="0" err="1" smtClean="0">
                <a:solidFill>
                  <a:schemeClr val="accent2"/>
                </a:solidFill>
              </a:rPr>
              <a:t>ceftriaxona</a:t>
            </a:r>
            <a:r>
              <a:rPr lang="pt-BR" sz="2900" dirty="0" smtClean="0">
                <a:solidFill>
                  <a:schemeClr val="accent2"/>
                </a:solidFill>
              </a:rPr>
              <a:t> e </a:t>
            </a:r>
            <a:r>
              <a:rPr lang="pt-BR" sz="2900" dirty="0" err="1" smtClean="0">
                <a:solidFill>
                  <a:schemeClr val="accent2"/>
                </a:solidFill>
              </a:rPr>
              <a:t>cefepime</a:t>
            </a:r>
            <a:r>
              <a:rPr lang="pt-BR" sz="2900" dirty="0" smtClean="0">
                <a:solidFill>
                  <a:schemeClr val="accent2"/>
                </a:solidFill>
              </a:rPr>
              <a:t> durante o internamento, sem alteração da curva febril. Não apresenta perda de peso, mas evolui sem ganho ponderal adequado para a idade.</a:t>
            </a:r>
          </a:p>
          <a:p>
            <a:endParaRPr lang="pt-BR" sz="2900" dirty="0" smtClean="0">
              <a:solidFill>
                <a:schemeClr val="accent2"/>
              </a:solidFill>
            </a:endParaRPr>
          </a:p>
          <a:p>
            <a:r>
              <a:rPr lang="pt-BR" sz="2900" b="1" dirty="0" smtClean="0">
                <a:solidFill>
                  <a:schemeClr val="accent3">
                    <a:lumMod val="50000"/>
                  </a:schemeClr>
                </a:solidFill>
              </a:rPr>
              <a:t>Epidemiologia</a:t>
            </a:r>
            <a:r>
              <a:rPr lang="pt-BR" sz="29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pt-BR" sz="2900" dirty="0" smtClean="0">
                <a:solidFill>
                  <a:schemeClr val="accent2"/>
                </a:solidFill>
              </a:rPr>
              <a:t>Vacinado com BCG aos 50 dias de vida. Mãe HIV negativa, com história de contato com portador de BK durante a gestação e referindo tosse seca durante  mais de 02 semanas. </a:t>
            </a:r>
          </a:p>
          <a:p>
            <a:endParaRPr lang="pt-BR" sz="2900" dirty="0" smtClean="0">
              <a:solidFill>
                <a:schemeClr val="accent2"/>
              </a:solidFill>
            </a:endParaRPr>
          </a:p>
          <a:p>
            <a:r>
              <a:rPr lang="pt-BR" sz="2900" b="1" dirty="0" smtClean="0">
                <a:solidFill>
                  <a:schemeClr val="accent3">
                    <a:lumMod val="50000"/>
                  </a:schemeClr>
                </a:solidFill>
              </a:rPr>
              <a:t>Exame físico</a:t>
            </a:r>
            <a:r>
              <a:rPr lang="pt-BR" sz="2900" dirty="0" smtClean="0">
                <a:solidFill>
                  <a:schemeClr val="accent2"/>
                </a:solidFill>
              </a:rPr>
              <a:t>: Fácies típico de Síndrome de </a:t>
            </a:r>
            <a:r>
              <a:rPr lang="pt-BR" sz="2900" dirty="0" err="1" smtClean="0">
                <a:solidFill>
                  <a:schemeClr val="accent2"/>
                </a:solidFill>
              </a:rPr>
              <a:t>Down</a:t>
            </a:r>
            <a:r>
              <a:rPr lang="pt-BR" sz="2900" dirty="0" smtClean="0">
                <a:solidFill>
                  <a:schemeClr val="accent2"/>
                </a:solidFill>
              </a:rPr>
              <a:t>, regular estado geral, febril (38C), </a:t>
            </a:r>
            <a:r>
              <a:rPr lang="pt-BR" sz="2900" dirty="0" err="1" smtClean="0">
                <a:solidFill>
                  <a:schemeClr val="accent2"/>
                </a:solidFill>
              </a:rPr>
              <a:t>eupneico</a:t>
            </a:r>
            <a:r>
              <a:rPr lang="pt-BR" sz="2900" dirty="0" smtClean="0">
                <a:solidFill>
                  <a:schemeClr val="accent2"/>
                </a:solidFill>
              </a:rPr>
              <a:t>,  moderadamente </a:t>
            </a:r>
            <a:r>
              <a:rPr lang="pt-BR" sz="2900" dirty="0" err="1" smtClean="0">
                <a:solidFill>
                  <a:schemeClr val="accent2"/>
                </a:solidFill>
              </a:rPr>
              <a:t>taquicárdico</a:t>
            </a:r>
            <a:r>
              <a:rPr lang="pt-BR" sz="2900" dirty="0" smtClean="0">
                <a:solidFill>
                  <a:schemeClr val="accent2"/>
                </a:solidFill>
              </a:rPr>
              <a:t> , com SS II/VI, contínuo,  em FA , FP e FT. Sem alterações em demais aparelhos.</a:t>
            </a:r>
          </a:p>
          <a:p>
            <a:pPr>
              <a:buNone/>
            </a:pPr>
            <a:r>
              <a:rPr lang="pt-BR" sz="2900" b="1" dirty="0" smtClean="0">
                <a:solidFill>
                  <a:schemeClr val="accent2"/>
                </a:solidFill>
              </a:rPr>
              <a:t> </a:t>
            </a:r>
            <a:endParaRPr lang="pt-BR" sz="2900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6143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800" dirty="0" smtClean="0">
                <a:latin typeface="Constantia" pitchFamily="18" charset="0"/>
              </a:rPr>
              <a:t>  </a:t>
            </a:r>
            <a:r>
              <a:rPr lang="pt-BR" sz="2800" dirty="0" smtClean="0">
                <a:solidFill>
                  <a:srgbClr val="C00000"/>
                </a:solidFill>
                <a:latin typeface="Constantia" pitchFamily="18" charset="0"/>
              </a:rPr>
              <a:t>FEBRE    </a:t>
            </a:r>
            <a:r>
              <a:rPr lang="pt-BR" sz="2000" dirty="0" smtClean="0">
                <a:solidFill>
                  <a:srgbClr val="C00000"/>
                </a:solidFill>
                <a:latin typeface="Constantia" pitchFamily="18" charset="0"/>
              </a:rPr>
              <a:t>=    elevação do termostato hipotalâmico, a partir da ação de pirógenos exógenos</a:t>
            </a:r>
            <a:r>
              <a:rPr lang="pt-BR" sz="2400" dirty="0" smtClean="0">
                <a:solidFill>
                  <a:srgbClr val="C00000"/>
                </a:solidFill>
                <a:latin typeface="Constantia" pitchFamily="18" charset="0"/>
              </a:rPr>
              <a:t>.</a:t>
            </a:r>
          </a:p>
          <a:p>
            <a:pPr>
              <a:buNone/>
            </a:pPr>
            <a:r>
              <a:rPr lang="pt-BR" sz="2400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pt-BR" sz="2400" dirty="0" smtClean="0">
                <a:solidFill>
                  <a:srgbClr val="C00000"/>
                </a:solidFill>
                <a:latin typeface="Constantia" pitchFamily="18" charset="0"/>
              </a:rPr>
              <a:t> HIPERTERMIA </a:t>
            </a:r>
            <a:r>
              <a:rPr lang="pt-BR" sz="2000" dirty="0" smtClean="0">
                <a:solidFill>
                  <a:srgbClr val="C00000"/>
                </a:solidFill>
                <a:latin typeface="Constantia" pitchFamily="18" charset="0"/>
              </a:rPr>
              <a:t>= aumento da produção /absorção de calor</a:t>
            </a:r>
          </a:p>
          <a:p>
            <a:pPr>
              <a:buNone/>
            </a:pPr>
            <a:r>
              <a:rPr lang="pt-BR" sz="2000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pt-BR" sz="2000" dirty="0" smtClean="0">
                <a:solidFill>
                  <a:srgbClr val="C00000"/>
                </a:solidFill>
                <a:latin typeface="Constantia" pitchFamily="18" charset="0"/>
              </a:rPr>
              <a:t>                                     bloqueio da perda de calor.</a:t>
            </a:r>
          </a:p>
          <a:p>
            <a:pPr>
              <a:buNone/>
            </a:pPr>
            <a:endParaRPr lang="pt-BR" sz="2400" dirty="0">
              <a:solidFill>
                <a:srgbClr val="C00000"/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pt-BR" sz="2800" dirty="0" smtClean="0">
                <a:solidFill>
                  <a:srgbClr val="C00000"/>
                </a:solidFill>
                <a:latin typeface="Constantia" pitchFamily="18" charset="0"/>
              </a:rPr>
              <a:t>Ritmo Circadiano  </a:t>
            </a:r>
            <a:r>
              <a:rPr lang="pt-BR" sz="2400" dirty="0" smtClean="0">
                <a:solidFill>
                  <a:srgbClr val="C00000"/>
                </a:solidFill>
                <a:latin typeface="Constantia" pitchFamily="18" charset="0"/>
              </a:rPr>
              <a:t>- </a:t>
            </a:r>
            <a:r>
              <a:rPr lang="pt-BR" sz="2000" dirty="0" smtClean="0">
                <a:solidFill>
                  <a:srgbClr val="C00000"/>
                </a:solidFill>
                <a:latin typeface="Constantia" pitchFamily="18" charset="0"/>
              </a:rPr>
              <a:t>núcleo </a:t>
            </a:r>
            <a:r>
              <a:rPr lang="pt-BR" sz="2000" dirty="0" err="1" smtClean="0">
                <a:solidFill>
                  <a:srgbClr val="C00000"/>
                </a:solidFill>
                <a:latin typeface="Constantia" pitchFamily="18" charset="0"/>
              </a:rPr>
              <a:t>supraquiasmático</a:t>
            </a:r>
            <a:r>
              <a:rPr lang="pt-BR" sz="2000" dirty="0" smtClean="0">
                <a:solidFill>
                  <a:srgbClr val="C00000"/>
                </a:solidFill>
                <a:latin typeface="Constantia" pitchFamily="18" charset="0"/>
              </a:rPr>
              <a:t> ( 35 – 37,2C)</a:t>
            </a:r>
          </a:p>
          <a:p>
            <a:pPr>
              <a:buNone/>
            </a:pPr>
            <a:endParaRPr lang="pt-BR" sz="2400" dirty="0" smtClean="0">
              <a:latin typeface="Constantia" pitchFamily="18" charset="0"/>
            </a:endParaRPr>
          </a:p>
        </p:txBody>
      </p:sp>
      <p:pic>
        <p:nvPicPr>
          <p:cNvPr id="4" name="Imagem 3" descr="ritmo circadiano - in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016" y="3429000"/>
            <a:ext cx="3650964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2"/>
                </a:solidFill>
                <a:latin typeface="+mn-lt"/>
              </a:rPr>
              <a:t>FEBRE – Caso clínico II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400" dirty="0" smtClean="0">
                <a:solidFill>
                  <a:srgbClr val="C00000"/>
                </a:solidFill>
              </a:rPr>
              <a:t>SUSPEITAS DIAGNÓSTICAS?</a:t>
            </a:r>
          </a:p>
          <a:p>
            <a:pPr>
              <a:buNone/>
            </a:pPr>
            <a:r>
              <a:rPr lang="pt-BR" sz="2400" dirty="0" smtClean="0">
                <a:solidFill>
                  <a:srgbClr val="C00000"/>
                </a:solidFill>
              </a:rPr>
              <a:t>           EXAMES – O que você solicitaria?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4" name="Picture 2" descr="C:\Users\Regina\Documents\imagem pedido exa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7" y="3127821"/>
            <a:ext cx="3366644" cy="3730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/>
          <a:lstStyle/>
          <a:p>
            <a:r>
              <a:rPr lang="pt-BR" dirty="0" smtClean="0">
                <a:solidFill>
                  <a:schemeClr val="accent2"/>
                </a:solidFill>
                <a:latin typeface="+mn-lt"/>
              </a:rPr>
              <a:t>FEBRE – Caso clínico II</a:t>
            </a:r>
            <a:endParaRPr lang="pt-BR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t-BR" b="1" dirty="0" smtClean="0"/>
              <a:t> </a:t>
            </a:r>
            <a:endParaRPr lang="pt-BR" dirty="0" smtClean="0"/>
          </a:p>
          <a:p>
            <a:pPr>
              <a:buNone/>
            </a:pPr>
            <a:r>
              <a:rPr lang="pt-BR" sz="3600" b="1" dirty="0" smtClean="0">
                <a:solidFill>
                  <a:schemeClr val="accent3">
                    <a:lumMod val="75000"/>
                  </a:schemeClr>
                </a:solidFill>
              </a:rPr>
              <a:t>Exames Laboratoriais: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b="1" dirty="0" smtClean="0"/>
              <a:t>    </a:t>
            </a:r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</a:rPr>
              <a:t>Mãe :</a:t>
            </a:r>
            <a:endParaRPr lang="pt-BR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accent2"/>
                </a:solidFill>
              </a:rPr>
              <a:t>PPD : 10mm</a:t>
            </a:r>
          </a:p>
          <a:p>
            <a:r>
              <a:rPr lang="pt-BR" dirty="0" err="1" smtClean="0">
                <a:solidFill>
                  <a:schemeClr val="accent2"/>
                </a:solidFill>
              </a:rPr>
              <a:t>Rx</a:t>
            </a:r>
            <a:r>
              <a:rPr lang="pt-BR" dirty="0" smtClean="0">
                <a:solidFill>
                  <a:schemeClr val="accent2"/>
                </a:solidFill>
              </a:rPr>
              <a:t> de tórax : infiltrado pulmonar ápice direito</a:t>
            </a:r>
          </a:p>
          <a:p>
            <a:pPr>
              <a:buNone/>
            </a:pPr>
            <a:endParaRPr lang="pt-BR" dirty="0" smtClean="0">
              <a:solidFill>
                <a:schemeClr val="accent2"/>
              </a:solidFill>
            </a:endParaRPr>
          </a:p>
          <a:p>
            <a:endParaRPr lang="pt-BR" dirty="0" smtClean="0"/>
          </a:p>
          <a:p>
            <a:pPr>
              <a:buNone/>
            </a:pPr>
            <a:r>
              <a:rPr lang="pt-BR" b="1" dirty="0" smtClean="0"/>
              <a:t>    </a:t>
            </a:r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</a:rPr>
              <a:t>Criança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</a:p>
          <a:p>
            <a:r>
              <a:rPr lang="pt-BR" dirty="0" smtClean="0">
                <a:solidFill>
                  <a:schemeClr val="accent2"/>
                </a:solidFill>
              </a:rPr>
              <a:t>PPD: neg.</a:t>
            </a:r>
          </a:p>
          <a:p>
            <a:r>
              <a:rPr lang="pt-BR" dirty="0" err="1" smtClean="0">
                <a:solidFill>
                  <a:schemeClr val="accent2"/>
                </a:solidFill>
              </a:rPr>
              <a:t>Leucograma</a:t>
            </a:r>
            <a:r>
              <a:rPr lang="pt-BR" dirty="0" smtClean="0">
                <a:solidFill>
                  <a:schemeClr val="accent2"/>
                </a:solidFill>
              </a:rPr>
              <a:t>: 7.700 ( S/64 l/23 m/11 b/1 e/1)</a:t>
            </a:r>
          </a:p>
          <a:p>
            <a:r>
              <a:rPr lang="pt-BR" dirty="0" smtClean="0">
                <a:solidFill>
                  <a:schemeClr val="accent2"/>
                </a:solidFill>
              </a:rPr>
              <a:t>VHS: 05mm</a:t>
            </a:r>
          </a:p>
          <a:p>
            <a:r>
              <a:rPr lang="pt-BR" dirty="0" smtClean="0">
                <a:solidFill>
                  <a:schemeClr val="accent2"/>
                </a:solidFill>
              </a:rPr>
              <a:t>PCR: &lt;6</a:t>
            </a:r>
          </a:p>
          <a:p>
            <a:r>
              <a:rPr lang="pt-BR" dirty="0" smtClean="0">
                <a:solidFill>
                  <a:schemeClr val="accent2"/>
                </a:solidFill>
              </a:rPr>
              <a:t>Hemoculturas: neg.</a:t>
            </a:r>
          </a:p>
          <a:p>
            <a:r>
              <a:rPr lang="pt-BR" dirty="0" err="1" smtClean="0">
                <a:solidFill>
                  <a:schemeClr val="accent2"/>
                </a:solidFill>
              </a:rPr>
              <a:t>Rx</a:t>
            </a:r>
            <a:r>
              <a:rPr lang="pt-BR" dirty="0" smtClean="0">
                <a:solidFill>
                  <a:schemeClr val="accent2"/>
                </a:solidFill>
              </a:rPr>
              <a:t> de tórax:  aumento da área cardíaca. Sem lesões parênquima pulmonar.</a:t>
            </a:r>
          </a:p>
          <a:p>
            <a:r>
              <a:rPr lang="pt-BR" dirty="0" err="1" smtClean="0">
                <a:solidFill>
                  <a:schemeClr val="accent2"/>
                </a:solidFill>
              </a:rPr>
              <a:t>Ecocardiograma</a:t>
            </a:r>
            <a:r>
              <a:rPr lang="pt-BR" dirty="0" smtClean="0">
                <a:solidFill>
                  <a:schemeClr val="accent2"/>
                </a:solidFill>
              </a:rPr>
              <a:t>: </a:t>
            </a:r>
            <a:r>
              <a:rPr lang="pt-BR" sz="2900" dirty="0" smtClean="0">
                <a:solidFill>
                  <a:schemeClr val="accent2"/>
                </a:solidFill>
              </a:rPr>
              <a:t>cardiopatia</a:t>
            </a:r>
            <a:r>
              <a:rPr lang="pt-BR" dirty="0" smtClean="0">
                <a:solidFill>
                  <a:schemeClr val="accent2"/>
                </a:solidFill>
              </a:rPr>
              <a:t> congênita – forame oval e canal arterial patentes. Derrame pericárdico moderado.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2"/>
                </a:solidFill>
                <a:latin typeface="+mn-lt"/>
              </a:rPr>
              <a:t>FEBRE – Caso clínico II</a:t>
            </a:r>
            <a:endParaRPr lang="pt-BR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7158" y="1648414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b="1" dirty="0" smtClean="0"/>
              <a:t> </a:t>
            </a:r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</a:rPr>
              <a:t>Conduta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r>
              <a:rPr lang="pt-BR" dirty="0" smtClean="0">
                <a:solidFill>
                  <a:schemeClr val="accent2"/>
                </a:solidFill>
              </a:rPr>
              <a:t>Esquema tríplice (RIZ) – 1,5 mês   +   tratamento ICC ( digoxina + </a:t>
            </a:r>
            <a:r>
              <a:rPr lang="pt-BR" dirty="0" err="1" smtClean="0">
                <a:solidFill>
                  <a:schemeClr val="accent2"/>
                </a:solidFill>
              </a:rPr>
              <a:t>captopril</a:t>
            </a:r>
            <a:r>
              <a:rPr lang="pt-BR" dirty="0" smtClean="0">
                <a:solidFill>
                  <a:schemeClr val="accent2"/>
                </a:solidFill>
              </a:rPr>
              <a:t> + furosemida + </a:t>
            </a:r>
            <a:r>
              <a:rPr lang="pt-BR" dirty="0" err="1" smtClean="0">
                <a:solidFill>
                  <a:schemeClr val="accent2"/>
                </a:solidFill>
              </a:rPr>
              <a:t>espironolactona</a:t>
            </a:r>
            <a:r>
              <a:rPr lang="pt-BR" dirty="0" smtClean="0">
                <a:solidFill>
                  <a:schemeClr val="accent2"/>
                </a:solidFill>
              </a:rPr>
              <a:t>)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28596" y="2786059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</a:rPr>
              <a:t>Evolução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r>
              <a:rPr lang="pt-BR" dirty="0" smtClean="0">
                <a:solidFill>
                  <a:schemeClr val="accent2"/>
                </a:solidFill>
              </a:rPr>
              <a:t>Manteve febre 2x/dia regularmente durante o tratamento  (1,5m)</a:t>
            </a:r>
          </a:p>
          <a:p>
            <a:r>
              <a:rPr lang="pt-BR" dirty="0" smtClean="0">
                <a:solidFill>
                  <a:schemeClr val="accent2"/>
                </a:solidFill>
              </a:rPr>
              <a:t>Piora da dispnéia ---   </a:t>
            </a:r>
            <a:r>
              <a:rPr lang="pt-BR" dirty="0" err="1" smtClean="0">
                <a:solidFill>
                  <a:schemeClr val="accent2"/>
                </a:solidFill>
              </a:rPr>
              <a:t>Rx</a:t>
            </a:r>
            <a:r>
              <a:rPr lang="pt-BR" dirty="0" smtClean="0">
                <a:solidFill>
                  <a:schemeClr val="accent2"/>
                </a:solidFill>
              </a:rPr>
              <a:t> de tórax: infiltrado alveolar pulmonar difuso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00034" y="3857628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</a:rPr>
              <a:t>Conduta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r>
              <a:rPr lang="pt-BR" dirty="0" smtClean="0">
                <a:solidFill>
                  <a:schemeClr val="accent2"/>
                </a:solidFill>
              </a:rPr>
              <a:t>Mantido tratamento para BK e ICC</a:t>
            </a:r>
          </a:p>
          <a:p>
            <a:r>
              <a:rPr lang="pt-BR" dirty="0" smtClean="0">
                <a:solidFill>
                  <a:schemeClr val="accent2"/>
                </a:solidFill>
              </a:rPr>
              <a:t>Associou </a:t>
            </a:r>
            <a:r>
              <a:rPr lang="pt-BR" dirty="0" err="1" smtClean="0">
                <a:solidFill>
                  <a:schemeClr val="accent2"/>
                </a:solidFill>
              </a:rPr>
              <a:t>Ceftriaxona</a:t>
            </a:r>
            <a:r>
              <a:rPr lang="pt-BR" dirty="0" smtClean="0">
                <a:solidFill>
                  <a:schemeClr val="accent2"/>
                </a:solidFill>
              </a:rPr>
              <a:t>  + </a:t>
            </a:r>
            <a:r>
              <a:rPr lang="pt-BR" dirty="0" err="1" smtClean="0">
                <a:solidFill>
                  <a:schemeClr val="accent2"/>
                </a:solidFill>
              </a:rPr>
              <a:t>Vancomicina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71472" y="5000636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</a:rPr>
              <a:t>Evolução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r>
              <a:rPr lang="pt-BR" dirty="0" smtClean="0">
                <a:solidFill>
                  <a:schemeClr val="accent2"/>
                </a:solidFill>
              </a:rPr>
              <a:t>Piora súbita da dispnéia e óbito.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71472" y="6000769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b="1" dirty="0" smtClean="0">
                <a:solidFill>
                  <a:schemeClr val="accent2"/>
                </a:solidFill>
              </a:rPr>
              <a:t> </a:t>
            </a:r>
          </a:p>
          <a:p>
            <a:pPr>
              <a:buNone/>
            </a:pPr>
            <a:r>
              <a:rPr lang="pt-BR" b="1" dirty="0" smtClean="0">
                <a:solidFill>
                  <a:schemeClr val="accent2"/>
                </a:solidFill>
              </a:rPr>
              <a:t>Mãe</a:t>
            </a:r>
            <a:r>
              <a:rPr lang="pt-BR" dirty="0" smtClean="0">
                <a:solidFill>
                  <a:schemeClr val="accent2"/>
                </a:solidFill>
              </a:rPr>
              <a:t>: completou tratamento para BK com recuperação completa.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2"/>
                </a:solidFill>
                <a:latin typeface="+mn-lt"/>
              </a:rPr>
              <a:t>FEBRE – Caso clínico II</a:t>
            </a:r>
            <a:endParaRPr lang="pt-BR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2909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</a:rPr>
              <a:t>   </a:t>
            </a:r>
            <a:r>
              <a:rPr lang="pt-BR" sz="3300" b="1" dirty="0" smtClean="0">
                <a:solidFill>
                  <a:schemeClr val="accent3">
                    <a:lumMod val="75000"/>
                  </a:schemeClr>
                </a:solidFill>
              </a:rPr>
              <a:t>Patologia</a:t>
            </a:r>
            <a:r>
              <a:rPr lang="pt-BR" sz="3300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endParaRPr lang="pt-BR" dirty="0" smtClean="0"/>
          </a:p>
          <a:p>
            <a:r>
              <a:rPr lang="pt-BR" dirty="0" smtClean="0">
                <a:solidFill>
                  <a:schemeClr val="accent2"/>
                </a:solidFill>
              </a:rPr>
              <a:t>Forame oval patente</a:t>
            </a:r>
          </a:p>
          <a:p>
            <a:r>
              <a:rPr lang="pt-BR" dirty="0" smtClean="0">
                <a:solidFill>
                  <a:schemeClr val="accent2"/>
                </a:solidFill>
              </a:rPr>
              <a:t>Derrame pericárdico</a:t>
            </a:r>
          </a:p>
          <a:p>
            <a:r>
              <a:rPr lang="pt-BR" dirty="0" smtClean="0">
                <a:solidFill>
                  <a:schemeClr val="accent2"/>
                </a:solidFill>
              </a:rPr>
              <a:t>Congestão pulmonar</a:t>
            </a:r>
          </a:p>
          <a:p>
            <a:r>
              <a:rPr lang="pt-BR" dirty="0" smtClean="0">
                <a:solidFill>
                  <a:schemeClr val="accent2"/>
                </a:solidFill>
              </a:rPr>
              <a:t>Tuberculose ganglionar </a:t>
            </a:r>
            <a:r>
              <a:rPr lang="pt-BR" dirty="0" err="1" smtClean="0">
                <a:solidFill>
                  <a:schemeClr val="accent2"/>
                </a:solidFill>
              </a:rPr>
              <a:t>mediastinal</a:t>
            </a:r>
            <a:r>
              <a:rPr lang="pt-BR" dirty="0" smtClean="0">
                <a:solidFill>
                  <a:schemeClr val="accent2"/>
                </a:solidFill>
              </a:rPr>
              <a:t> ( BAAR +), com ausência de </a:t>
            </a:r>
            <a:r>
              <a:rPr lang="pt-BR" dirty="0" err="1" smtClean="0">
                <a:solidFill>
                  <a:schemeClr val="accent2"/>
                </a:solidFill>
              </a:rPr>
              <a:t>granulomas</a:t>
            </a:r>
            <a:endParaRPr lang="pt-BR" dirty="0" smtClean="0">
              <a:solidFill>
                <a:schemeClr val="accent2"/>
              </a:solidFill>
            </a:endParaRPr>
          </a:p>
          <a:p>
            <a:r>
              <a:rPr lang="pt-BR" dirty="0" err="1" smtClean="0">
                <a:solidFill>
                  <a:schemeClr val="accent2"/>
                </a:solidFill>
              </a:rPr>
              <a:t>Hipoplasia</a:t>
            </a:r>
            <a:r>
              <a:rPr lang="pt-BR" dirty="0" smtClean="0">
                <a:solidFill>
                  <a:schemeClr val="accent2"/>
                </a:solidFill>
              </a:rPr>
              <a:t> do Timo, Baço e </a:t>
            </a:r>
            <a:r>
              <a:rPr lang="pt-BR" dirty="0" err="1" smtClean="0">
                <a:solidFill>
                  <a:schemeClr val="accent2"/>
                </a:solidFill>
              </a:rPr>
              <a:t>Linfonodos</a:t>
            </a:r>
            <a:r>
              <a:rPr lang="pt-BR" dirty="0" smtClean="0">
                <a:solidFill>
                  <a:schemeClr val="accent2"/>
                </a:solidFill>
              </a:rPr>
              <a:t>, com acentuada redução linfocitária</a:t>
            </a:r>
          </a:p>
          <a:p>
            <a:r>
              <a:rPr lang="pt-BR" dirty="0" err="1" smtClean="0">
                <a:solidFill>
                  <a:schemeClr val="accent2"/>
                </a:solidFill>
              </a:rPr>
              <a:t>Imunohistoquímica</a:t>
            </a:r>
            <a:r>
              <a:rPr lang="pt-BR" dirty="0" smtClean="0">
                <a:solidFill>
                  <a:schemeClr val="accent2"/>
                </a:solidFill>
              </a:rPr>
              <a:t>:  redução significativa anti-CD4 , CD8 e CD20</a:t>
            </a:r>
          </a:p>
          <a:p>
            <a:r>
              <a:rPr lang="pt-BR" dirty="0" smtClean="0">
                <a:solidFill>
                  <a:schemeClr val="accent2"/>
                </a:solidFill>
              </a:rPr>
              <a:t>Sem comprometimento por tuberculose em outros órgãos 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2"/>
                </a:solidFill>
                <a:latin typeface="+mn-lt"/>
              </a:rPr>
              <a:t>      Febre – Caso clínico II</a:t>
            </a:r>
            <a:endParaRPr lang="pt-BR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00108"/>
            <a:ext cx="8472518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000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r>
              <a:rPr lang="pt-BR" sz="1800" dirty="0" err="1" smtClean="0">
                <a:solidFill>
                  <a:schemeClr val="accent3">
                    <a:lumMod val="75000"/>
                  </a:schemeClr>
                </a:solidFill>
              </a:rPr>
              <a:t>Histopatologia</a:t>
            </a:r>
            <a:r>
              <a:rPr lang="pt-BR" sz="1800" dirty="0" smtClean="0">
                <a:solidFill>
                  <a:schemeClr val="accent3">
                    <a:lumMod val="75000"/>
                  </a:schemeClr>
                </a:solidFill>
              </a:rPr>
              <a:t> Gânglio </a:t>
            </a:r>
            <a:r>
              <a:rPr lang="pt-BR" sz="1800" dirty="0" err="1" smtClean="0">
                <a:solidFill>
                  <a:schemeClr val="accent3">
                    <a:lumMod val="75000"/>
                  </a:schemeClr>
                </a:solidFill>
              </a:rPr>
              <a:t>mediastinal</a:t>
            </a:r>
            <a:r>
              <a:rPr lang="pt-BR" sz="1800" dirty="0" smtClean="0">
                <a:solidFill>
                  <a:schemeClr val="accent3">
                    <a:lumMod val="75000"/>
                  </a:schemeClr>
                </a:solidFill>
              </a:rPr>
              <a:t> (A/B), Timo( C/D) e Baço( E/F)</a:t>
            </a:r>
            <a:endParaRPr lang="pt-BR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06332"/>
            <a:ext cx="4929222" cy="537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2"/>
                </a:solidFill>
                <a:latin typeface="+mn-lt"/>
              </a:rPr>
              <a:t>FEBRE – Caso clínico II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181484"/>
          </a:xfrm>
        </p:spPr>
        <p:txBody>
          <a:bodyPr/>
          <a:lstStyle/>
          <a:p>
            <a:pPr>
              <a:buNone/>
            </a:pPr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</a:rPr>
              <a:t>CONCLUSÃO:</a:t>
            </a:r>
          </a:p>
          <a:p>
            <a:endParaRPr lang="pt-BR" sz="11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pt-BR" sz="11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pt-BR" sz="2000" dirty="0" smtClean="0">
                <a:solidFill>
                  <a:schemeClr val="accent2"/>
                </a:solidFill>
              </a:rPr>
              <a:t>Caso fatal de FOI devido a Tuberculose primária , sem envolvimento pulmonar, em paciente portador de imunossupressão relacionada à Síndrome de </a:t>
            </a:r>
            <a:r>
              <a:rPr lang="pt-BR" sz="2000" dirty="0" err="1" smtClean="0">
                <a:solidFill>
                  <a:schemeClr val="accent2"/>
                </a:solidFill>
              </a:rPr>
              <a:t>Down</a:t>
            </a:r>
            <a:r>
              <a:rPr lang="pt-BR" sz="2000" dirty="0" smtClean="0">
                <a:solidFill>
                  <a:schemeClr val="accent2"/>
                </a:solidFill>
              </a:rPr>
              <a:t>. </a:t>
            </a:r>
          </a:p>
          <a:p>
            <a:r>
              <a:rPr lang="pt-BR" sz="2000" dirty="0" smtClean="0">
                <a:solidFill>
                  <a:schemeClr val="accent2"/>
                </a:solidFill>
              </a:rPr>
              <a:t>Ressalta-se a necessidade de maior atenção a pacientes portadores desta Síndrome que venham a apresentar infecção por </a:t>
            </a:r>
            <a:r>
              <a:rPr lang="pt-BR" sz="2000" dirty="0" err="1" smtClean="0">
                <a:solidFill>
                  <a:schemeClr val="accent2"/>
                </a:solidFill>
              </a:rPr>
              <a:t>micobactérias</a:t>
            </a:r>
            <a:r>
              <a:rPr lang="pt-BR" sz="2000" dirty="0" smtClean="0">
                <a:solidFill>
                  <a:schemeClr val="accent2"/>
                </a:solidFill>
              </a:rPr>
              <a:t>, ou outros microorganismos que necessitem de defesa linfocitária predominante.</a:t>
            </a:r>
            <a:endParaRPr lang="pt-BR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FOTOS DE REGINA 18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928668"/>
            <a:ext cx="9144001" cy="5929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pt-BR" sz="4800" dirty="0" smtClean="0">
                <a:solidFill>
                  <a:srgbClr val="C00000"/>
                </a:solidFill>
                <a:latin typeface="+mn-lt"/>
              </a:rPr>
              <a:t>FEBRE – Ritmo Circadiano</a:t>
            </a:r>
            <a:endParaRPr lang="pt-BR" sz="4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b="1" dirty="0" smtClean="0">
                <a:solidFill>
                  <a:srgbClr val="C00000"/>
                </a:solidFill>
              </a:rPr>
              <a:t>Ritmo Circadiano </a:t>
            </a:r>
            <a:r>
              <a:rPr lang="pt-BR" dirty="0" smtClean="0">
                <a:solidFill>
                  <a:srgbClr val="C00000"/>
                </a:solidFill>
              </a:rPr>
              <a:t>– 24hs  - cada 2hs/ pico de funcionamento órgãos ( auto-limpeza do corpo)</a:t>
            </a:r>
          </a:p>
          <a:p>
            <a:pPr>
              <a:buNone/>
            </a:pPr>
            <a:endParaRPr lang="pt-B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 1h  –   3h  - </a:t>
            </a:r>
            <a:r>
              <a:rPr lang="pt-BR" u="sng" dirty="0" smtClean="0">
                <a:solidFill>
                  <a:srgbClr val="C00000"/>
                </a:solidFill>
                <a:hlinkClick r:id="rId2" tooltip="Fígado"/>
              </a:rPr>
              <a:t>Fígado</a:t>
            </a:r>
            <a:endParaRPr lang="pt-B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3h  –   5h - </a:t>
            </a:r>
            <a:r>
              <a:rPr lang="pt-BR" u="sng" dirty="0" smtClean="0">
                <a:solidFill>
                  <a:srgbClr val="C00000"/>
                </a:solidFill>
                <a:hlinkClick r:id="rId3" tooltip="Pulmões"/>
              </a:rPr>
              <a:t>Pulmão</a:t>
            </a:r>
            <a:endParaRPr lang="pt-B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5h  –   7h - </a:t>
            </a:r>
            <a:r>
              <a:rPr lang="pt-BR" u="sng" dirty="0" smtClean="0">
                <a:solidFill>
                  <a:srgbClr val="C00000"/>
                </a:solidFill>
                <a:hlinkClick r:id="rId4" tooltip="Intestino Grosso"/>
              </a:rPr>
              <a:t>Intestino Grosso</a:t>
            </a:r>
            <a:endParaRPr lang="pt-B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7h  –   9h - </a:t>
            </a:r>
            <a:r>
              <a:rPr lang="pt-BR" u="sng" dirty="0" smtClean="0">
                <a:solidFill>
                  <a:srgbClr val="C00000"/>
                </a:solidFill>
                <a:hlinkClick r:id="rId5" tooltip="Estômago"/>
              </a:rPr>
              <a:t>Estômago</a:t>
            </a:r>
            <a:endParaRPr lang="pt-B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9h  – 11h - </a:t>
            </a:r>
            <a:r>
              <a:rPr lang="pt-BR" u="sng" dirty="0" smtClean="0">
                <a:solidFill>
                  <a:srgbClr val="C00000"/>
                </a:solidFill>
                <a:hlinkClick r:id="rId6" tooltip="Baço"/>
              </a:rPr>
              <a:t>Baço</a:t>
            </a:r>
            <a:r>
              <a:rPr lang="pt-BR" dirty="0" smtClean="0">
                <a:solidFill>
                  <a:srgbClr val="C00000"/>
                </a:solidFill>
              </a:rPr>
              <a:t>/</a:t>
            </a:r>
            <a:r>
              <a:rPr lang="pt-BR" u="sng" dirty="0" smtClean="0">
                <a:solidFill>
                  <a:srgbClr val="C00000"/>
                </a:solidFill>
                <a:hlinkClick r:id="rId7" tooltip="Pâncreas"/>
              </a:rPr>
              <a:t>Pâncreas</a:t>
            </a:r>
            <a:endParaRPr lang="pt-B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11h – 13h - </a:t>
            </a:r>
            <a:r>
              <a:rPr lang="pt-BR" u="sng" dirty="0" smtClean="0">
                <a:solidFill>
                  <a:srgbClr val="C00000"/>
                </a:solidFill>
                <a:hlinkClick r:id="rId8" tooltip="Coração"/>
              </a:rPr>
              <a:t>Coração</a:t>
            </a:r>
            <a:endParaRPr lang="pt-B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13h – 15h - </a:t>
            </a:r>
            <a:r>
              <a:rPr lang="pt-BR" u="sng" dirty="0" smtClean="0">
                <a:solidFill>
                  <a:srgbClr val="C00000"/>
                </a:solidFill>
                <a:hlinkClick r:id="rId9" tooltip="Intestino Delgado"/>
              </a:rPr>
              <a:t>Intestino Delgado</a:t>
            </a:r>
            <a:endParaRPr lang="pt-B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15h – 17h - Bexiga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17h – 19h - </a:t>
            </a:r>
            <a:r>
              <a:rPr lang="pt-BR" u="sng" dirty="0" smtClean="0">
                <a:solidFill>
                  <a:srgbClr val="C00000"/>
                </a:solidFill>
                <a:hlinkClick r:id="rId10" tooltip="Rim"/>
              </a:rPr>
              <a:t>Rins</a:t>
            </a:r>
            <a:endParaRPr lang="pt-B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19h – 21h - </a:t>
            </a:r>
            <a:r>
              <a:rPr lang="pt-BR" u="sng" dirty="0" smtClean="0">
                <a:solidFill>
                  <a:srgbClr val="C00000"/>
                </a:solidFill>
                <a:hlinkClick r:id="rId11" tooltip="Pericárdio"/>
              </a:rPr>
              <a:t>Pericárdio</a:t>
            </a:r>
            <a:endParaRPr lang="pt-B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21h – 23h - Triplo Aquecedor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23h –   1h - Vesícula Biliar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pt-BR" sz="4800" dirty="0" smtClean="0">
                <a:solidFill>
                  <a:srgbClr val="C00000"/>
                </a:solidFill>
                <a:latin typeface="Constantia" pitchFamily="18" charset="0"/>
              </a:rPr>
              <a:t>      FEBRE</a:t>
            </a:r>
            <a:endParaRPr lang="pt-BR" sz="4800" dirty="0">
              <a:solidFill>
                <a:srgbClr val="C0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1357298"/>
            <a:ext cx="9144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400" dirty="0" smtClean="0">
                <a:solidFill>
                  <a:srgbClr val="C00000"/>
                </a:solidFill>
                <a:latin typeface="Constantia" pitchFamily="18" charset="0"/>
              </a:rPr>
              <a:t>  Variação da temperatura corporal: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  <a:latin typeface="Constantia" pitchFamily="18" charset="0"/>
              </a:rPr>
              <a:t>     Oral            - 36-37,4C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  <a:latin typeface="Constantia" pitchFamily="18" charset="0"/>
              </a:rPr>
              <a:t>     Axilar          - 35,5-37C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  <a:latin typeface="Constantia" pitchFamily="18" charset="0"/>
              </a:rPr>
              <a:t>     Retal            - 36,5 – 37,8C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  <a:latin typeface="Constantia" pitchFamily="18" charset="0"/>
              </a:rPr>
              <a:t>     Timpânica   - 36,5 – 37,4C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  <a:latin typeface="Constantia" pitchFamily="18" charset="0"/>
              </a:rPr>
              <a:t>             Sinal de </a:t>
            </a:r>
            <a:r>
              <a:rPr lang="pt-BR" dirty="0" err="1" smtClean="0">
                <a:solidFill>
                  <a:srgbClr val="C00000"/>
                </a:solidFill>
                <a:latin typeface="Constantia" pitchFamily="18" charset="0"/>
              </a:rPr>
              <a:t>Lenander</a:t>
            </a:r>
            <a:endParaRPr lang="pt-BR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>
              <a:buNone/>
            </a:pPr>
            <a:endParaRPr lang="pt-BR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pt-BR" sz="2400" dirty="0" smtClean="0">
                <a:solidFill>
                  <a:srgbClr val="C00000"/>
                </a:solidFill>
                <a:latin typeface="Constantia" pitchFamily="18" charset="0"/>
              </a:rPr>
              <a:t>  Tipos de termômetros:</a:t>
            </a:r>
          </a:p>
          <a:p>
            <a:pPr>
              <a:buNone/>
            </a:pPr>
            <a:endParaRPr lang="pt-BR" sz="2400" dirty="0" smtClean="0">
              <a:latin typeface="Constantia" pitchFamily="18" charset="0"/>
            </a:endParaRPr>
          </a:p>
          <a:p>
            <a:pPr>
              <a:buNone/>
            </a:pPr>
            <a:endParaRPr lang="pt-BR" sz="2400" dirty="0" smtClean="0">
              <a:latin typeface="Constantia" pitchFamily="18" charset="0"/>
            </a:endParaRPr>
          </a:p>
          <a:p>
            <a:pPr>
              <a:buNone/>
            </a:pPr>
            <a:endParaRPr lang="pt-BR" sz="2400" dirty="0" smtClean="0">
              <a:latin typeface="Constantia" pitchFamily="18" charset="0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1026" name="Picture 2" descr="C:\Users\Regina\Documents\termometro de mercúrio 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14752"/>
            <a:ext cx="3500461" cy="928694"/>
          </a:xfrm>
          <a:prstGeom prst="rect">
            <a:avLst/>
          </a:prstGeom>
          <a:noFill/>
        </p:spPr>
      </p:pic>
      <p:pic>
        <p:nvPicPr>
          <p:cNvPr id="1027" name="Picture 3" descr="C:\Users\Regina\Documents\termômetro digit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1" y="3143249"/>
            <a:ext cx="3160895" cy="1367368"/>
          </a:xfrm>
          <a:prstGeom prst="rect">
            <a:avLst/>
          </a:prstGeom>
          <a:noFill/>
        </p:spPr>
      </p:pic>
      <p:pic>
        <p:nvPicPr>
          <p:cNvPr id="1028" name="Picture 4" descr="C:\Users\Regina\Documents\termometro ret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4786322"/>
            <a:ext cx="1643073" cy="1643073"/>
          </a:xfrm>
          <a:prstGeom prst="rect">
            <a:avLst/>
          </a:prstGeom>
          <a:noFill/>
        </p:spPr>
      </p:pic>
      <p:pic>
        <p:nvPicPr>
          <p:cNvPr id="1029" name="Picture 5" descr="C:\Users\Regina\Documents\termometro timpanico 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4435187"/>
            <a:ext cx="1041650" cy="2065646"/>
          </a:xfrm>
          <a:prstGeom prst="rect">
            <a:avLst/>
          </a:prstGeom>
          <a:noFill/>
        </p:spPr>
      </p:pic>
      <p:pic>
        <p:nvPicPr>
          <p:cNvPr id="1030" name="Picture 6" descr="C:\Users\Regina\Documents\termometro timpanic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4682193"/>
            <a:ext cx="2290779" cy="1747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00042"/>
            <a:ext cx="9144000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                          </a:t>
            </a:r>
            <a:r>
              <a:rPr lang="pt-BR" sz="4000" dirty="0" smtClean="0">
                <a:solidFill>
                  <a:schemeClr val="accent2"/>
                </a:solidFill>
              </a:rPr>
              <a:t>FEBRE  - </a:t>
            </a:r>
            <a:r>
              <a:rPr lang="pt-BR" sz="4000" dirty="0" err="1" smtClean="0">
                <a:solidFill>
                  <a:schemeClr val="accent2"/>
                </a:solidFill>
              </a:rPr>
              <a:t>Fisiopatogenia</a:t>
            </a:r>
            <a:endParaRPr lang="pt-BR" sz="4000" dirty="0" smtClean="0">
              <a:solidFill>
                <a:schemeClr val="accent2"/>
              </a:solidFill>
            </a:endParaRPr>
          </a:p>
          <a:p>
            <a:endParaRPr lang="pt-BR" sz="3600" dirty="0" smtClean="0">
              <a:solidFill>
                <a:schemeClr val="accent2"/>
              </a:solidFill>
            </a:endParaRPr>
          </a:p>
          <a:p>
            <a:r>
              <a:rPr lang="pt-BR" sz="1900" b="1" dirty="0" smtClean="0">
                <a:solidFill>
                  <a:schemeClr val="accent2"/>
                </a:solidFill>
              </a:rPr>
              <a:t>PIRÓGENO EXÓGENO – </a:t>
            </a:r>
            <a:r>
              <a:rPr lang="pt-BR" sz="1900" dirty="0" smtClean="0">
                <a:solidFill>
                  <a:schemeClr val="accent2"/>
                </a:solidFill>
              </a:rPr>
              <a:t>infecção/inflamação, toxinas,compl. imunes, </a:t>
            </a:r>
            <a:r>
              <a:rPr lang="pt-BR" sz="1900" dirty="0" err="1" smtClean="0">
                <a:solidFill>
                  <a:schemeClr val="accent2"/>
                </a:solidFill>
              </a:rPr>
              <a:t>céls</a:t>
            </a:r>
            <a:r>
              <a:rPr lang="pt-BR" sz="1900" dirty="0" smtClean="0">
                <a:solidFill>
                  <a:schemeClr val="accent2"/>
                </a:solidFill>
              </a:rPr>
              <a:t>. tumorais hormônios , pólen, vacinas, proteínas,etc.</a:t>
            </a:r>
            <a:endParaRPr lang="pt-BR" sz="1900" b="1" dirty="0" smtClean="0">
              <a:solidFill>
                <a:schemeClr val="accent2"/>
              </a:solidFill>
            </a:endParaRPr>
          </a:p>
          <a:p>
            <a:r>
              <a:rPr lang="pt-BR" sz="1900" b="1" dirty="0" smtClean="0">
                <a:solidFill>
                  <a:schemeClr val="accent2"/>
                </a:solidFill>
              </a:rPr>
              <a:t>PIRÓGENO ENDÓGENO </a:t>
            </a:r>
            <a:r>
              <a:rPr lang="pt-BR" sz="1900" dirty="0" smtClean="0">
                <a:solidFill>
                  <a:schemeClr val="accent2"/>
                </a:solidFill>
              </a:rPr>
              <a:t>( </a:t>
            </a:r>
            <a:r>
              <a:rPr lang="pt-BR" sz="1900" dirty="0" err="1" smtClean="0">
                <a:solidFill>
                  <a:schemeClr val="accent2"/>
                </a:solidFill>
              </a:rPr>
              <a:t>citocinas</a:t>
            </a:r>
            <a:r>
              <a:rPr lang="pt-BR" sz="1900" dirty="0" smtClean="0">
                <a:solidFill>
                  <a:schemeClr val="accent2"/>
                </a:solidFill>
              </a:rPr>
              <a:t> de </a:t>
            </a:r>
            <a:r>
              <a:rPr lang="pt-BR" sz="1900" b="1" dirty="0" smtClean="0">
                <a:solidFill>
                  <a:schemeClr val="accent2"/>
                </a:solidFill>
              </a:rPr>
              <a:t>macrófagos</a:t>
            </a:r>
            <a:r>
              <a:rPr lang="pt-BR" sz="1900" dirty="0" smtClean="0">
                <a:solidFill>
                  <a:schemeClr val="accent2"/>
                </a:solidFill>
              </a:rPr>
              <a:t>,  </a:t>
            </a:r>
            <a:r>
              <a:rPr lang="pt-BR" sz="1900" dirty="0" err="1" smtClean="0">
                <a:solidFill>
                  <a:schemeClr val="accent2"/>
                </a:solidFill>
              </a:rPr>
              <a:t>granulócitos</a:t>
            </a:r>
            <a:r>
              <a:rPr lang="pt-BR" sz="1900" dirty="0" smtClean="0">
                <a:solidFill>
                  <a:schemeClr val="accent2"/>
                </a:solidFill>
              </a:rPr>
              <a:t>, monócitos, linfócitos, </a:t>
            </a:r>
            <a:r>
              <a:rPr lang="pt-BR" sz="1900" dirty="0" err="1" smtClean="0">
                <a:solidFill>
                  <a:schemeClr val="accent2"/>
                </a:solidFill>
              </a:rPr>
              <a:t>eosinófilos</a:t>
            </a:r>
            <a:r>
              <a:rPr lang="pt-BR" sz="1900" dirty="0" smtClean="0">
                <a:solidFill>
                  <a:schemeClr val="accent2"/>
                </a:solidFill>
              </a:rPr>
              <a:t>, </a:t>
            </a:r>
            <a:r>
              <a:rPr lang="pt-BR" sz="1900" dirty="0" err="1" smtClean="0">
                <a:solidFill>
                  <a:schemeClr val="accent2"/>
                </a:solidFill>
              </a:rPr>
              <a:t>hepatócitos</a:t>
            </a:r>
            <a:r>
              <a:rPr lang="pt-BR" sz="1900" dirty="0" smtClean="0">
                <a:solidFill>
                  <a:schemeClr val="accent2"/>
                </a:solidFill>
              </a:rPr>
              <a:t>)  - </a:t>
            </a:r>
            <a:r>
              <a:rPr lang="pt-BR" sz="1900" dirty="0" err="1" smtClean="0">
                <a:solidFill>
                  <a:schemeClr val="accent2"/>
                </a:solidFill>
              </a:rPr>
              <a:t>interleucina</a:t>
            </a:r>
            <a:r>
              <a:rPr lang="pt-BR" sz="1900" dirty="0" smtClean="0">
                <a:solidFill>
                  <a:schemeClr val="accent2"/>
                </a:solidFill>
              </a:rPr>
              <a:t>-1 (IL-1)</a:t>
            </a:r>
          </a:p>
          <a:p>
            <a:r>
              <a:rPr lang="pt-BR" sz="1900" dirty="0" smtClean="0">
                <a:solidFill>
                  <a:schemeClr val="accent2"/>
                </a:solidFill>
              </a:rPr>
              <a:t>                                                                </a:t>
            </a:r>
            <a:r>
              <a:rPr lang="pt-BR" sz="1900" dirty="0" err="1" smtClean="0">
                <a:solidFill>
                  <a:schemeClr val="accent2"/>
                </a:solidFill>
              </a:rPr>
              <a:t>interleucina</a:t>
            </a:r>
            <a:r>
              <a:rPr lang="pt-BR" sz="1900" dirty="0" smtClean="0">
                <a:solidFill>
                  <a:schemeClr val="accent2"/>
                </a:solidFill>
              </a:rPr>
              <a:t>-6 (IL-6)</a:t>
            </a:r>
          </a:p>
          <a:p>
            <a:r>
              <a:rPr lang="pt-BR" sz="1900" dirty="0" smtClean="0">
                <a:solidFill>
                  <a:schemeClr val="accent2"/>
                </a:solidFill>
              </a:rPr>
              <a:t>                                                                fator de necrose tumoral(</a:t>
            </a:r>
            <a:r>
              <a:rPr lang="pt-BR" sz="1900" dirty="0" err="1" smtClean="0">
                <a:solidFill>
                  <a:schemeClr val="accent2"/>
                </a:solidFill>
              </a:rPr>
              <a:t>caquetina</a:t>
            </a:r>
            <a:r>
              <a:rPr lang="pt-BR" sz="1900" dirty="0" smtClean="0">
                <a:solidFill>
                  <a:schemeClr val="accent2"/>
                </a:solidFill>
              </a:rPr>
              <a:t>, TNF)</a:t>
            </a:r>
          </a:p>
          <a:p>
            <a:r>
              <a:rPr lang="pt-BR" sz="1900" dirty="0" smtClean="0">
                <a:solidFill>
                  <a:schemeClr val="accent2"/>
                </a:solidFill>
              </a:rPr>
              <a:t>                                                                </a:t>
            </a:r>
            <a:r>
              <a:rPr lang="pt-BR" sz="1900" dirty="0" err="1" smtClean="0">
                <a:solidFill>
                  <a:schemeClr val="accent2"/>
                </a:solidFill>
              </a:rPr>
              <a:t>interferon</a:t>
            </a:r>
            <a:r>
              <a:rPr lang="pt-BR" sz="1900" dirty="0" smtClean="0">
                <a:solidFill>
                  <a:schemeClr val="accent2"/>
                </a:solidFill>
              </a:rPr>
              <a:t> alfa e beta (FNT)</a:t>
            </a:r>
          </a:p>
          <a:p>
            <a:r>
              <a:rPr lang="pt-BR" sz="1900" dirty="0" smtClean="0">
                <a:solidFill>
                  <a:schemeClr val="accent2"/>
                </a:solidFill>
              </a:rPr>
              <a:t>                                                                proteína a1 inflamatória do macrófago (PIM)</a:t>
            </a:r>
          </a:p>
          <a:p>
            <a:endParaRPr lang="pt-BR" sz="1900" dirty="0" smtClean="0">
              <a:solidFill>
                <a:schemeClr val="accent2"/>
              </a:solidFill>
            </a:endParaRPr>
          </a:p>
          <a:p>
            <a:r>
              <a:rPr lang="pt-BR" sz="1900" b="1" dirty="0" smtClean="0">
                <a:solidFill>
                  <a:schemeClr val="accent2"/>
                </a:solidFill>
              </a:rPr>
              <a:t>PE</a:t>
            </a:r>
            <a:r>
              <a:rPr lang="pt-BR" sz="1900" dirty="0" smtClean="0">
                <a:solidFill>
                  <a:schemeClr val="accent2"/>
                </a:solidFill>
              </a:rPr>
              <a:t> --- interação com elementos sensoriais no OVLT --- síntese de </a:t>
            </a:r>
            <a:r>
              <a:rPr lang="pt-BR" sz="1900" dirty="0" err="1" smtClean="0">
                <a:solidFill>
                  <a:schemeClr val="accent2"/>
                </a:solidFill>
              </a:rPr>
              <a:t>prostaglandinas</a:t>
            </a:r>
            <a:r>
              <a:rPr lang="pt-BR" sz="1900" dirty="0" smtClean="0">
                <a:solidFill>
                  <a:schemeClr val="accent2"/>
                </a:solidFill>
              </a:rPr>
              <a:t> E2 (estimulação da </a:t>
            </a:r>
            <a:r>
              <a:rPr lang="pt-BR" sz="1900" dirty="0" err="1" smtClean="0">
                <a:solidFill>
                  <a:schemeClr val="accent2"/>
                </a:solidFill>
              </a:rPr>
              <a:t>cicloxigenase</a:t>
            </a:r>
            <a:r>
              <a:rPr lang="pt-BR" sz="1900" dirty="0" smtClean="0">
                <a:solidFill>
                  <a:schemeClr val="accent2"/>
                </a:solidFill>
              </a:rPr>
              <a:t>).---- PE2  atravessam a barreira </a:t>
            </a:r>
            <a:r>
              <a:rPr lang="pt-BR" sz="1900" dirty="0" err="1" smtClean="0">
                <a:solidFill>
                  <a:schemeClr val="accent2"/>
                </a:solidFill>
              </a:rPr>
              <a:t>hemato-encefálica</a:t>
            </a:r>
            <a:r>
              <a:rPr lang="pt-BR" sz="1900" dirty="0" smtClean="0">
                <a:solidFill>
                  <a:schemeClr val="accent2"/>
                </a:solidFill>
              </a:rPr>
              <a:t> até a área pré-óptica do hipotálamo--- liberação de </a:t>
            </a:r>
            <a:r>
              <a:rPr lang="pt-BR" sz="1900" dirty="0" err="1" smtClean="0">
                <a:solidFill>
                  <a:schemeClr val="accent2"/>
                </a:solidFill>
              </a:rPr>
              <a:t>citocinas</a:t>
            </a:r>
            <a:r>
              <a:rPr lang="pt-BR" sz="1900" dirty="0" smtClean="0">
                <a:solidFill>
                  <a:schemeClr val="accent2"/>
                </a:solidFill>
              </a:rPr>
              <a:t> nos sítios terminais e distais dos neurônios ( </a:t>
            </a:r>
            <a:r>
              <a:rPr lang="pt-BR" sz="1900" smtClean="0">
                <a:solidFill>
                  <a:schemeClr val="accent2"/>
                </a:solidFill>
              </a:rPr>
              <a:t>AMP cíclico --ativação </a:t>
            </a:r>
            <a:r>
              <a:rPr lang="pt-BR" sz="1900" dirty="0" smtClean="0">
                <a:solidFill>
                  <a:schemeClr val="accent2"/>
                </a:solidFill>
              </a:rPr>
              <a:t>componentes autonômicos, endócrinos e condutores da resposta febril) ---ascensão do ponto prefixado hipotalâmico ---estímulo produção calor pelo </a:t>
            </a:r>
            <a:r>
              <a:rPr lang="pt-BR" sz="1900" i="1" dirty="0" smtClean="0">
                <a:solidFill>
                  <a:schemeClr val="accent2"/>
                </a:solidFill>
              </a:rPr>
              <a:t>centro promotor de calor</a:t>
            </a:r>
            <a:r>
              <a:rPr lang="pt-BR" sz="1900" dirty="0" smtClean="0">
                <a:solidFill>
                  <a:schemeClr val="accent2"/>
                </a:solidFill>
              </a:rPr>
              <a:t>(calafrios, aumento do metabolismo celular e </a:t>
            </a:r>
            <a:r>
              <a:rPr lang="pt-BR" sz="1900" dirty="0" err="1" smtClean="0">
                <a:solidFill>
                  <a:schemeClr val="accent2"/>
                </a:solidFill>
              </a:rPr>
              <a:t>vasoconstrição</a:t>
            </a:r>
            <a:r>
              <a:rPr lang="pt-BR" sz="1900" dirty="0" smtClean="0">
                <a:solidFill>
                  <a:schemeClr val="accent2"/>
                </a:solidFill>
              </a:rPr>
              <a:t>)----aumento no valor prefixado do hipotálamo ---mecanismos de perda de calor (</a:t>
            </a:r>
            <a:r>
              <a:rPr lang="pt-BR" sz="1900" dirty="0" err="1" smtClean="0">
                <a:solidFill>
                  <a:schemeClr val="accent2"/>
                </a:solidFill>
              </a:rPr>
              <a:t>vasodilatação</a:t>
            </a:r>
            <a:r>
              <a:rPr lang="pt-BR" sz="1900" dirty="0" smtClean="0">
                <a:solidFill>
                  <a:schemeClr val="accent2"/>
                </a:solidFill>
              </a:rPr>
              <a:t> e sudorese).</a:t>
            </a:r>
            <a:endParaRPr lang="pt-BR" sz="19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1480"/>
            <a:ext cx="8229600" cy="785818"/>
          </a:xfrm>
        </p:spPr>
        <p:txBody>
          <a:bodyPr lIns="85103" tIns="45211" rIns="85103" bIns="45211">
            <a:normAutofit fontScale="90000"/>
          </a:bodyPr>
          <a:lstStyle/>
          <a:p>
            <a:r>
              <a:rPr lang="pt-BR" dirty="0" smtClean="0">
                <a:solidFill>
                  <a:srgbClr val="C00000"/>
                </a:solidFill>
                <a:latin typeface="Constantia" pitchFamily="18" charset="0"/>
              </a:rPr>
              <a:t>           FEBRE - </a:t>
            </a:r>
            <a:r>
              <a:rPr lang="pt-BR" sz="3600" dirty="0" smtClean="0">
                <a:solidFill>
                  <a:srgbClr val="C00000"/>
                </a:solidFill>
                <a:latin typeface="Constantia" pitchFamily="18" charset="0"/>
              </a:rPr>
              <a:t>FISIOPATOGENIA</a:t>
            </a:r>
            <a:endParaRPr lang="pt-BR" sz="3600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3341" y="1405810"/>
            <a:ext cx="8542063" cy="52379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r>
              <a:rPr lang="pt-BR" sz="4800" dirty="0" smtClean="0">
                <a:solidFill>
                  <a:srgbClr val="C00000"/>
                </a:solidFill>
                <a:latin typeface="Constantia" pitchFamily="18" charset="0"/>
              </a:rPr>
              <a:t>    FEBRE - Causas</a:t>
            </a:r>
            <a:endParaRPr lang="pt-BR" sz="4800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b="1" dirty="0" smtClean="0">
                <a:solidFill>
                  <a:srgbClr val="C00000"/>
                </a:solidFill>
                <a:latin typeface="Constantia" pitchFamily="18" charset="0"/>
              </a:rPr>
              <a:t>Infecções</a:t>
            </a:r>
            <a:r>
              <a:rPr lang="pt-BR" dirty="0" smtClean="0">
                <a:solidFill>
                  <a:srgbClr val="C00000"/>
                </a:solidFill>
                <a:latin typeface="Constantia" pitchFamily="18" charset="0"/>
              </a:rPr>
              <a:t> - </a:t>
            </a:r>
            <a:r>
              <a:rPr lang="pt-BR" b="1" dirty="0" smtClean="0">
                <a:solidFill>
                  <a:srgbClr val="C00000"/>
                </a:solidFill>
                <a:latin typeface="Constantia" pitchFamily="18" charset="0"/>
              </a:rPr>
              <a:t>32-77%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  <a:latin typeface="Constantia" pitchFamily="18" charset="0"/>
              </a:rPr>
              <a:t>Neoplasias - 6-32%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  <a:latin typeface="Constantia" pitchFamily="18" charset="0"/>
              </a:rPr>
              <a:t>Doenças Colágeno - 6-15%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  <a:latin typeface="Constantia" pitchFamily="18" charset="0"/>
              </a:rPr>
              <a:t>Doenças </a:t>
            </a:r>
            <a:r>
              <a:rPr lang="pt-BR" dirty="0" err="1" smtClean="0">
                <a:solidFill>
                  <a:srgbClr val="C00000"/>
                </a:solidFill>
                <a:latin typeface="Constantia" pitchFamily="18" charset="0"/>
              </a:rPr>
              <a:t>Granulomatosas</a:t>
            </a:r>
            <a:r>
              <a:rPr lang="pt-BR" dirty="0" smtClean="0">
                <a:solidFill>
                  <a:srgbClr val="C00000"/>
                </a:solidFill>
                <a:latin typeface="Constantia" pitchFamily="18" charset="0"/>
              </a:rPr>
              <a:t> -  1-8%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  <a:latin typeface="Constantia" pitchFamily="18" charset="0"/>
              </a:rPr>
              <a:t>Factícia - 1-4%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  <a:latin typeface="Constantia" pitchFamily="18" charset="0"/>
              </a:rPr>
              <a:t>Drogas - 1-3%</a:t>
            </a: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  <a:latin typeface="Constantia" pitchFamily="18" charset="0"/>
              </a:rPr>
              <a:t>Não diagnosticada - 7-25%</a:t>
            </a:r>
            <a:endParaRPr lang="pt-BR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Personalizada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4CA0BA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1199</TotalTime>
  <Words>2730</Words>
  <Application>Microsoft Office PowerPoint</Application>
  <PresentationFormat>Apresentação na tela (4:3)</PresentationFormat>
  <Paragraphs>433</Paragraphs>
  <Slides>46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3" baseType="lpstr">
      <vt:lpstr>Aharoni</vt:lpstr>
      <vt:lpstr>Arial</vt:lpstr>
      <vt:lpstr>Calibri</vt:lpstr>
      <vt:lpstr>Constantia</vt:lpstr>
      <vt:lpstr>Times New Roman</vt:lpstr>
      <vt:lpstr>Wingdings 2</vt:lpstr>
      <vt:lpstr>Fluxo</vt:lpstr>
      <vt:lpstr>Apresentação do PowerPoint</vt:lpstr>
      <vt:lpstr>     FEBRE</vt:lpstr>
      <vt:lpstr>      FEBRE </vt:lpstr>
      <vt:lpstr>Apresentação do PowerPoint</vt:lpstr>
      <vt:lpstr>FEBRE – Ritmo Circadiano</vt:lpstr>
      <vt:lpstr>      FEBRE</vt:lpstr>
      <vt:lpstr>Apresentação do PowerPoint</vt:lpstr>
      <vt:lpstr>           FEBRE - FISIOPATOGENIA</vt:lpstr>
      <vt:lpstr>    FEBRE - Causas</vt:lpstr>
      <vt:lpstr>   FEBRE – Avaliação </vt:lpstr>
      <vt:lpstr>       FEBRE - Anamnese</vt:lpstr>
      <vt:lpstr>        FEBRE - Tipos</vt:lpstr>
      <vt:lpstr>  FEBRE - Tipos</vt:lpstr>
      <vt:lpstr>   FEBRE - Tipos</vt:lpstr>
      <vt:lpstr>   FEBRE - Tipos</vt:lpstr>
      <vt:lpstr>    FEBRE – Tipos    </vt:lpstr>
      <vt:lpstr>   FEBRE - avaliação  epidemiológica</vt:lpstr>
      <vt:lpstr>        FEBRE </vt:lpstr>
      <vt:lpstr>          FEBRE</vt:lpstr>
      <vt:lpstr>  FEBRE</vt:lpstr>
      <vt:lpstr>FEBRE </vt:lpstr>
      <vt:lpstr>  FEBRE  - Medicamentos pirogênicos     </vt:lpstr>
      <vt:lpstr>      SÍNDROME FEBRIL– Sintomas </vt:lpstr>
      <vt:lpstr>  FEBRE – Citocinas</vt:lpstr>
      <vt:lpstr>FEBRE – Quando tratar</vt:lpstr>
      <vt:lpstr>Febre prolongada etiologia obscura</vt:lpstr>
      <vt:lpstr>  Febre prolongada etiologia obscura</vt:lpstr>
      <vt:lpstr>  FEBRE  Prolongada Etiologia Obscura</vt:lpstr>
      <vt:lpstr>   Causas de FOI</vt:lpstr>
      <vt:lpstr>     Causas de FOI</vt:lpstr>
      <vt:lpstr>Apresentação do PowerPoint</vt:lpstr>
      <vt:lpstr>FEBRE  Prolongada Etiologia Obscura</vt:lpstr>
      <vt:lpstr>Apresentação do PowerPoint</vt:lpstr>
      <vt:lpstr> FEBRE – Caso clínico I</vt:lpstr>
      <vt:lpstr>FEBRE – Caso clínico I</vt:lpstr>
      <vt:lpstr>FEBRE – Caso clínico I</vt:lpstr>
      <vt:lpstr>FEBRE – Caso clínico I</vt:lpstr>
      <vt:lpstr>FEBRE – Caso clínico I</vt:lpstr>
      <vt:lpstr>FEBRE – Caso clínico II</vt:lpstr>
      <vt:lpstr>FEBRE – Caso clínico II</vt:lpstr>
      <vt:lpstr>FEBRE – Caso clínico II</vt:lpstr>
      <vt:lpstr>FEBRE – Caso clínico II</vt:lpstr>
      <vt:lpstr>FEBRE – Caso clínico II</vt:lpstr>
      <vt:lpstr>      Febre – Caso clínico II</vt:lpstr>
      <vt:lpstr>FEBRE – Caso clínico II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Regina</dc:creator>
  <cp:lastModifiedBy>Carla da Silva Santos</cp:lastModifiedBy>
  <cp:revision>404</cp:revision>
  <dcterms:created xsi:type="dcterms:W3CDTF">2014-05-18T21:04:04Z</dcterms:created>
  <dcterms:modified xsi:type="dcterms:W3CDTF">2018-09-05T18:29:50Z</dcterms:modified>
</cp:coreProperties>
</file>